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03" r:id="rId2"/>
  </p:sldMasterIdLst>
  <p:notesMasterIdLst>
    <p:notesMasterId r:id="rId23"/>
  </p:notesMasterIdLst>
  <p:handoutMasterIdLst>
    <p:handoutMasterId r:id="rId24"/>
  </p:handoutMasterIdLst>
  <p:sldIdLst>
    <p:sldId id="431" r:id="rId3"/>
    <p:sldId id="488" r:id="rId4"/>
    <p:sldId id="512" r:id="rId5"/>
    <p:sldId id="520" r:id="rId6"/>
    <p:sldId id="521" r:id="rId7"/>
    <p:sldId id="522" r:id="rId8"/>
    <p:sldId id="523" r:id="rId9"/>
    <p:sldId id="524" r:id="rId10"/>
    <p:sldId id="525" r:id="rId11"/>
    <p:sldId id="526" r:id="rId12"/>
    <p:sldId id="527" r:id="rId13"/>
    <p:sldId id="528" r:id="rId14"/>
    <p:sldId id="529" r:id="rId15"/>
    <p:sldId id="530" r:id="rId16"/>
    <p:sldId id="531" r:id="rId17"/>
    <p:sldId id="533" r:id="rId18"/>
    <p:sldId id="532" r:id="rId19"/>
    <p:sldId id="511" r:id="rId20"/>
    <p:sldId id="519" r:id="rId21"/>
    <p:sldId id="480" r:id="rId22"/>
  </p:sldIdLst>
  <p:sldSz cx="9144000" cy="6858000" type="screen4x3"/>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662">
          <p15:clr>
            <a:srgbClr val="A4A3A4"/>
          </p15:clr>
        </p15:guide>
        <p15:guide id="2" orient="horz" pos="1080" userDrawn="1">
          <p15:clr>
            <a:srgbClr val="A4A3A4"/>
          </p15:clr>
        </p15:guide>
        <p15:guide id="3" orient="horz" pos="2544" userDrawn="1">
          <p15:clr>
            <a:srgbClr val="A4A3A4"/>
          </p15:clr>
        </p15:guide>
        <p15:guide id="4" orient="horz" pos="4292">
          <p15:clr>
            <a:srgbClr val="A4A3A4"/>
          </p15:clr>
        </p15:guide>
        <p15:guide id="5" orient="horz" pos="960" userDrawn="1">
          <p15:clr>
            <a:srgbClr val="A4A3A4"/>
          </p15:clr>
        </p15:guide>
        <p15:guide id="6" orient="horz" pos="158">
          <p15:clr>
            <a:srgbClr val="A4A3A4"/>
          </p15:clr>
        </p15:guide>
        <p15:guide id="7" pos="3018">
          <p15:clr>
            <a:srgbClr val="A4A3A4"/>
          </p15:clr>
        </p15:guide>
        <p15:guide id="8" pos="5472" userDrawn="1">
          <p15:clr>
            <a:srgbClr val="A4A3A4"/>
          </p15:clr>
        </p15:guide>
        <p15:guide id="9" pos="5592" userDrawn="1">
          <p15:clr>
            <a:srgbClr val="A4A3A4"/>
          </p15:clr>
        </p15:guide>
        <p15:guide id="10" pos="2520" userDrawn="1">
          <p15:clr>
            <a:srgbClr val="A4A3A4"/>
          </p15:clr>
        </p15:guide>
        <p15:guide id="11" pos="432" userDrawn="1">
          <p15:clr>
            <a:srgbClr val="A4A3A4"/>
          </p15:clr>
        </p15:guide>
        <p15:guide id="12" pos="827">
          <p15:clr>
            <a:srgbClr val="A4A3A4"/>
          </p15:clr>
        </p15:guide>
        <p15:guide id="13" pos="5275">
          <p15:clr>
            <a:srgbClr val="A4A3A4"/>
          </p15:clr>
        </p15:guide>
        <p15:guide id="14" pos="1176" userDrawn="1">
          <p15:clr>
            <a:srgbClr val="A4A3A4"/>
          </p15:clr>
        </p15:guide>
        <p15:guide id="15" pos="2814">
          <p15:clr>
            <a:srgbClr val="A4A3A4"/>
          </p15:clr>
        </p15:guide>
        <p15:guide id="16" orient="horz" pos="408" userDrawn="1">
          <p15:clr>
            <a:srgbClr val="A4A3A4"/>
          </p15:clr>
        </p15:guide>
        <p15:guide id="17" orient="horz" pos="3792" userDrawn="1">
          <p15:clr>
            <a:srgbClr val="A4A3A4"/>
          </p15:clr>
        </p15:guide>
        <p15:guide id="18" orient="horz" pos="60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F0FF"/>
    <a:srgbClr val="835A31"/>
    <a:srgbClr val="000000"/>
    <a:srgbClr val="00AEEF"/>
    <a:srgbClr val="562585"/>
    <a:srgbClr val="EE9C08"/>
    <a:srgbClr val="E46C0A"/>
    <a:srgbClr val="2A9A35"/>
    <a:srgbClr val="C60008"/>
    <a:srgbClr val="FFA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8" autoAdjust="0"/>
    <p:restoredTop sz="95907" autoAdjust="0"/>
  </p:normalViewPr>
  <p:slideViewPr>
    <p:cSldViewPr snapToGrid="0" showGuides="1">
      <p:cViewPr varScale="1">
        <p:scale>
          <a:sx n="104" d="100"/>
          <a:sy n="104" d="100"/>
        </p:scale>
        <p:origin x="-1744" y="-104"/>
      </p:cViewPr>
      <p:guideLst>
        <p:guide orient="horz" pos="4662"/>
        <p:guide orient="horz" pos="1080"/>
        <p:guide orient="horz" pos="2544"/>
        <p:guide orient="horz" pos="4292"/>
        <p:guide orient="horz" pos="960"/>
        <p:guide orient="horz" pos="158"/>
        <p:guide orient="horz" pos="408"/>
        <p:guide orient="horz" pos="3792"/>
        <p:guide orient="horz" pos="600"/>
        <p:guide pos="3018"/>
        <p:guide pos="5472"/>
        <p:guide pos="5592"/>
        <p:guide pos="2520"/>
        <p:guide pos="432"/>
        <p:guide pos="827"/>
        <p:guide pos="5275"/>
        <p:guide pos="1176"/>
        <p:guide pos="2814"/>
      </p:guideLst>
    </p:cSldViewPr>
  </p:slideViewPr>
  <p:outlineViewPr>
    <p:cViewPr>
      <p:scale>
        <a:sx n="33" d="100"/>
        <a:sy n="33" d="100"/>
      </p:scale>
      <p:origin x="0" y="-6666"/>
    </p:cViewPr>
  </p:outlineViewPr>
  <p:notesTextViewPr>
    <p:cViewPr>
      <p:scale>
        <a:sx n="100" d="100"/>
        <a:sy n="100" d="100"/>
      </p:scale>
      <p:origin x="0" y="0"/>
    </p:cViewPr>
  </p:notesTextViewPr>
  <p:sorterViewPr>
    <p:cViewPr>
      <p:scale>
        <a:sx n="100" d="100"/>
        <a:sy n="100" d="100"/>
      </p:scale>
      <p:origin x="0" y="-816"/>
    </p:cViewPr>
  </p:sorterViewPr>
  <p:notesViewPr>
    <p:cSldViewPr snapToGrid="0">
      <p:cViewPr varScale="1">
        <p:scale>
          <a:sx n="83" d="100"/>
          <a:sy n="83" d="100"/>
        </p:scale>
        <p:origin x="216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F330DF-787A-F64F-B376-D5EB1952BF1C}" type="datetimeFigureOut">
              <a:rPr lang="en-US" smtClean="0"/>
              <a:pPr/>
              <a:t>10/16/14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F265B2-D56C-D74D-A79C-0AA60593C53A}" type="slidenum">
              <a:rPr lang="en-US" smtClean="0"/>
              <a:pPr/>
              <a:t>‹#›</a:t>
            </a:fld>
            <a:endParaRPr lang="en-US"/>
          </a:p>
        </p:txBody>
      </p:sp>
    </p:spTree>
    <p:extLst>
      <p:ext uri="{BB962C8B-B14F-4D97-AF65-F5344CB8AC3E}">
        <p14:creationId xmlns:p14="http://schemas.microsoft.com/office/powerpoint/2010/main" val="33904415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E56B50-8788-4343-B07F-8E31778AA5D3}" type="datetimeFigureOut">
              <a:rPr lang="en-US" smtClean="0"/>
              <a:pPr/>
              <a:t>10/16/14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A77483-458F-4999-928C-B17678267BCF}" type="slidenum">
              <a:rPr lang="en-US" smtClean="0"/>
              <a:pPr/>
              <a:t>‹#›</a:t>
            </a:fld>
            <a:endParaRPr lang="en-US"/>
          </a:p>
        </p:txBody>
      </p:sp>
    </p:spTree>
    <p:extLst>
      <p:ext uri="{BB962C8B-B14F-4D97-AF65-F5344CB8AC3E}">
        <p14:creationId xmlns:p14="http://schemas.microsoft.com/office/powerpoint/2010/main" val="3411607803"/>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16" name="Picture 15" descr="cover-image1.jpg"/>
          <p:cNvPicPr>
            <a:picLocks noChangeAspect="1"/>
          </p:cNvPicPr>
          <p:nvPr userDrawn="1"/>
        </p:nvPicPr>
        <p:blipFill rotWithShape="1">
          <a:blip r:embed="rId2" cstate="print"/>
          <a:srcRect l="16141"/>
          <a:stretch/>
        </p:blipFill>
        <p:spPr>
          <a:xfrm>
            <a:off x="0" y="3062514"/>
            <a:ext cx="9144000" cy="3108960"/>
          </a:xfrm>
          <a:prstGeom prst="rect">
            <a:avLst/>
          </a:prstGeom>
        </p:spPr>
      </p:pic>
      <p:sp>
        <p:nvSpPr>
          <p:cNvPr id="11" name="Rectangle 10"/>
          <p:cNvSpPr/>
          <p:nvPr userDrawn="1"/>
        </p:nvSpPr>
        <p:spPr>
          <a:xfrm>
            <a:off x="0" y="6172200"/>
            <a:ext cx="9144000" cy="685800"/>
          </a:xfrm>
          <a:prstGeom prst="rect">
            <a:avLst/>
          </a:prstGeom>
          <a:gradFill>
            <a:gsLst>
              <a:gs pos="21000">
                <a:srgbClr val="00618A"/>
              </a:gs>
              <a:gs pos="79000">
                <a:srgbClr val="0096DD"/>
              </a:gs>
            </a:gsLst>
            <a:lin ang="0" scaled="0"/>
          </a:gradFill>
          <a:ln>
            <a:noFill/>
          </a:ln>
          <a:effectLst>
            <a:outerShdw blurRad="215900" dir="270000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8" name="Rectangle 17"/>
          <p:cNvSpPr/>
          <p:nvPr userDrawn="1"/>
        </p:nvSpPr>
        <p:spPr>
          <a:xfrm>
            <a:off x="0" y="1325880"/>
            <a:ext cx="9144000" cy="1755648"/>
          </a:xfrm>
          <a:prstGeom prst="rect">
            <a:avLst/>
          </a:prstGeom>
          <a:gradFill>
            <a:gsLst>
              <a:gs pos="21000">
                <a:srgbClr val="00618A"/>
              </a:gs>
              <a:gs pos="79000">
                <a:srgbClr val="0096DD"/>
              </a:gs>
            </a:gsLst>
            <a:lin ang="0" scaled="0"/>
          </a:gradFill>
          <a:ln>
            <a:noFill/>
          </a:ln>
          <a:effectLst>
            <a:outerShdw blurRad="254000" dir="5400000">
              <a:srgbClr val="000000">
                <a:alpha val="7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3" name="Subtitle 2"/>
          <p:cNvSpPr>
            <a:spLocks noGrp="1"/>
          </p:cNvSpPr>
          <p:nvPr userDrawn="1">
            <p:ph type="subTitle" idx="1" hasCustomPrompt="1"/>
          </p:nvPr>
        </p:nvSpPr>
        <p:spPr>
          <a:xfrm>
            <a:off x="762000" y="2379743"/>
            <a:ext cx="7612064" cy="516232"/>
          </a:xfrm>
          <a:prstGeom prst="rect">
            <a:avLst/>
          </a:prstGeom>
        </p:spPr>
        <p:txBody>
          <a:bodyPr anchor="ctr">
            <a:noAutofit/>
          </a:bodyPr>
          <a:lstStyle>
            <a:lvl1pPr marL="0" indent="0" algn="l" defTabSz="914400" rtl="0" eaLnBrk="1" latinLnBrk="0" hangingPunct="1">
              <a:lnSpc>
                <a:spcPct val="80000"/>
              </a:lnSpc>
              <a:spcBef>
                <a:spcPts val="0"/>
              </a:spcBef>
              <a:spcAft>
                <a:spcPts val="800"/>
              </a:spcAft>
              <a:buClr>
                <a:schemeClr val="bg1"/>
              </a:buClr>
              <a:buSzPct val="25000"/>
              <a:buFont typeface="Arial"/>
              <a:buNone/>
              <a:defRPr lang="en-US" sz="2400" b="0" i="0" kern="1200" dirty="0">
                <a:solidFill>
                  <a:schemeClr val="tx2">
                    <a:lumMod val="20000"/>
                    <a:lumOff val="80000"/>
                  </a:schemeClr>
                </a:solidFill>
                <a:latin typeface="+mj-lt"/>
                <a:ea typeface="+mn-ea"/>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Date of Presentation</a:t>
            </a:r>
            <a:endParaRPr lang="en-US" dirty="0"/>
          </a:p>
        </p:txBody>
      </p:sp>
      <p:sp>
        <p:nvSpPr>
          <p:cNvPr id="17" name="Title 1"/>
          <p:cNvSpPr>
            <a:spLocks noGrp="1"/>
          </p:cNvSpPr>
          <p:nvPr>
            <p:ph type="ctrTitle" hasCustomPrompt="1"/>
          </p:nvPr>
        </p:nvSpPr>
        <p:spPr>
          <a:xfrm>
            <a:off x="762000" y="1480929"/>
            <a:ext cx="7612063" cy="675116"/>
          </a:xfrm>
          <a:prstGeom prst="rect">
            <a:avLst/>
          </a:prstGeom>
        </p:spPr>
        <p:txBody>
          <a:bodyPr anchor="ctr" anchorCtr="0">
            <a:noAutofit/>
          </a:bodyPr>
          <a:lstStyle>
            <a:lvl1pPr algn="l" defTabSz="914400" rtl="0" eaLnBrk="1" latinLnBrk="0" hangingPunct="1">
              <a:lnSpc>
                <a:spcPct val="80000"/>
              </a:lnSpc>
              <a:spcBef>
                <a:spcPts val="0"/>
              </a:spcBef>
              <a:buNone/>
              <a:defRPr lang="en-US" sz="4000" b="1" i="0" kern="1200" dirty="0">
                <a:solidFill>
                  <a:schemeClr val="bg1"/>
                </a:solidFill>
                <a:latin typeface="+mj-lt"/>
                <a:ea typeface="+mj-ea"/>
                <a:cs typeface="Arial Bold"/>
              </a:defRPr>
            </a:lvl1pPr>
          </a:lstStyle>
          <a:p>
            <a:r>
              <a:rPr lang="en-US" dirty="0" smtClean="0"/>
              <a:t>Presentation Title</a:t>
            </a:r>
            <a:endParaRPr lang="en-US" dirty="0"/>
          </a:p>
        </p:txBody>
      </p:sp>
      <p:sp>
        <p:nvSpPr>
          <p:cNvPr id="22" name="Rectangle 21"/>
          <p:cNvSpPr/>
          <p:nvPr userDrawn="1"/>
        </p:nvSpPr>
        <p:spPr>
          <a:xfrm>
            <a:off x="0" y="-3149"/>
            <a:ext cx="9144000" cy="132903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pic>
        <p:nvPicPr>
          <p:cNvPr id="12" name="Picture 11" descr="logo-big.jpg"/>
          <p:cNvPicPr>
            <a:picLocks noChangeAspect="1"/>
          </p:cNvPicPr>
          <p:nvPr userDrawn="1"/>
        </p:nvPicPr>
        <p:blipFill>
          <a:blip r:embed="rId3" cstate="print"/>
          <a:stretch>
            <a:fillRect/>
          </a:stretch>
        </p:blipFill>
        <p:spPr>
          <a:xfrm>
            <a:off x="244840" y="281065"/>
            <a:ext cx="2697734" cy="682625"/>
          </a:xfrm>
          <a:prstGeom prst="rect">
            <a:avLst/>
          </a:prstGeom>
        </p:spPr>
      </p:pic>
      <p:sp>
        <p:nvSpPr>
          <p:cNvPr id="15" name="TextBox 14"/>
          <p:cNvSpPr txBox="1"/>
          <p:nvPr userDrawn="1"/>
        </p:nvSpPr>
        <p:spPr>
          <a:xfrm>
            <a:off x="6705600" y="6361211"/>
            <a:ext cx="2257099"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700" dirty="0" smtClean="0">
                <a:solidFill>
                  <a:srgbClr val="B7DFEE"/>
                </a:solidFill>
                <a:latin typeface="Arial"/>
                <a:cs typeface="Arial"/>
              </a:rPr>
              <a:t>© 2014 Health Catalyst</a:t>
            </a:r>
          </a:p>
          <a:p>
            <a:pPr marL="0" marR="0" indent="0" algn="r" defTabSz="914400" rtl="0" eaLnBrk="1" fontAlgn="auto" latinLnBrk="0" hangingPunct="1">
              <a:lnSpc>
                <a:spcPct val="100000"/>
              </a:lnSpc>
              <a:spcBef>
                <a:spcPts val="0"/>
              </a:spcBef>
              <a:spcAft>
                <a:spcPts val="0"/>
              </a:spcAft>
              <a:buClrTx/>
              <a:buSzTx/>
              <a:buFontTx/>
              <a:buNone/>
              <a:tabLst/>
              <a:defRPr/>
            </a:pPr>
            <a:r>
              <a:rPr lang="en-US" sz="700" dirty="0" smtClean="0">
                <a:solidFill>
                  <a:srgbClr val="B7DFEE"/>
                </a:solidFill>
                <a:latin typeface="Arial"/>
                <a:cs typeface="Arial"/>
              </a:rPr>
              <a:t>www.healthcatalyst.com</a:t>
            </a:r>
          </a:p>
        </p:txBody>
      </p:sp>
      <p:sp>
        <p:nvSpPr>
          <p:cNvPr id="10" name="TextBox 9"/>
          <p:cNvSpPr txBox="1"/>
          <p:nvPr userDrawn="1"/>
        </p:nvSpPr>
        <p:spPr>
          <a:xfrm>
            <a:off x="2023744" y="6391988"/>
            <a:ext cx="5088573" cy="246221"/>
          </a:xfrm>
          <a:prstGeom prst="rect">
            <a:avLst/>
          </a:prstGeom>
          <a:noFill/>
        </p:spPr>
        <p:txBody>
          <a:bodyPr wrap="none" rtlCol="0">
            <a:spAutoFit/>
          </a:bodyPr>
          <a:lstStyle/>
          <a:p>
            <a:pPr algn="ctr"/>
            <a:r>
              <a:rPr lang="en-US" sz="1000" spc="30" baseline="0" dirty="0" smtClean="0">
                <a:solidFill>
                  <a:schemeClr val="bg1"/>
                </a:solidFill>
              </a:rPr>
              <a:t>Proprietary. Feel free to share but we would appreciate a Health Catalyst citation.</a:t>
            </a:r>
            <a:endParaRPr lang="en-US" sz="1000" spc="30" baseline="0" dirty="0">
              <a:solidFill>
                <a:schemeClr val="bg1"/>
              </a:solidFill>
            </a:endParaRPr>
          </a:p>
        </p:txBody>
      </p:sp>
      <p:pic>
        <p:nvPicPr>
          <p:cNvPr id="13" name="Picture 12" descr="logo.png"/>
          <p:cNvPicPr>
            <a:picLocks noChangeAspect="1"/>
          </p:cNvPicPr>
          <p:nvPr userDrawn="1"/>
        </p:nvPicPr>
        <p:blipFill>
          <a:blip r:embed="rId4" cstate="print"/>
          <a:stretch>
            <a:fillRect/>
          </a:stretch>
        </p:blipFill>
        <p:spPr>
          <a:xfrm>
            <a:off x="264075" y="6324600"/>
            <a:ext cx="1447800" cy="366047"/>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3"/>
          <p:cNvSpPr>
            <a:spLocks noGrp="1"/>
          </p:cNvSpPr>
          <p:nvPr>
            <p:ph type="title" hasCustomPrompt="1"/>
          </p:nvPr>
        </p:nvSpPr>
        <p:spPr>
          <a:xfrm>
            <a:off x="676656" y="365858"/>
            <a:ext cx="7790687" cy="521208"/>
          </a:xfrm>
        </p:spPr>
        <p:txBody>
          <a:bodyPr/>
          <a:lstStyle>
            <a:lvl1pPr>
              <a:defRPr/>
            </a:lvl1pPr>
          </a:lstStyle>
          <a:p>
            <a:r>
              <a:rPr lang="en-US" dirty="0" smtClean="0"/>
              <a:t>Slide Title</a:t>
            </a:r>
            <a:endParaRPr lang="en-US" dirty="0"/>
          </a:p>
        </p:txBody>
      </p:sp>
      <p:sp>
        <p:nvSpPr>
          <p:cNvPr id="12" name="Text Placeholder 2"/>
          <p:cNvSpPr>
            <a:spLocks noGrp="1"/>
          </p:cNvSpPr>
          <p:nvPr>
            <p:ph type="body" idx="14" hasCustomPrompt="1"/>
          </p:nvPr>
        </p:nvSpPr>
        <p:spPr>
          <a:xfrm>
            <a:off x="672686" y="1036737"/>
            <a:ext cx="7790687" cy="350096"/>
          </a:xfrm>
          <a:prstGeom prst="rect">
            <a:avLst/>
          </a:prstGeom>
        </p:spPr>
        <p:txBody>
          <a:bodyPr wrap="square" anchor="ctr" anchorCtr="0">
            <a:spAutoFit/>
          </a:bodyPr>
          <a:lstStyle>
            <a:lvl1pPr marL="0" indent="0">
              <a:lnSpc>
                <a:spcPct val="100000"/>
              </a:lnSpc>
              <a:spcBef>
                <a:spcPts val="0"/>
              </a:spcBef>
              <a:buNone/>
              <a:defRPr lang="en-US" sz="2600" b="0" kern="1200" dirty="0" smtClean="0">
                <a:solidFill>
                  <a:schemeClr val="tx1"/>
                </a:solidFill>
                <a:latin typeface="+mj-lt"/>
                <a:ea typeface="+mn-ea"/>
                <a:cs typeface="Aria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914400" rtl="0" eaLnBrk="1" latinLnBrk="0" hangingPunct="1">
              <a:lnSpc>
                <a:spcPct val="85000"/>
              </a:lnSpc>
              <a:spcBef>
                <a:spcPts val="0"/>
              </a:spcBef>
              <a:spcAft>
                <a:spcPts val="800"/>
              </a:spcAft>
              <a:buClr>
                <a:schemeClr val="bg1"/>
              </a:buClr>
              <a:buSzPct val="25000"/>
              <a:buFont typeface="Arial"/>
              <a:buNone/>
            </a:pPr>
            <a:r>
              <a:rPr lang="en-US" dirty="0" smtClean="0"/>
              <a:t>Slide Subtitle</a:t>
            </a:r>
          </a:p>
        </p:txBody>
      </p:sp>
      <p:sp>
        <p:nvSpPr>
          <p:cNvPr id="7"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32726925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2" name="Rectangle 1"/>
          <p:cNvSpPr/>
          <p:nvPr userDrawn="1"/>
        </p:nvSpPr>
        <p:spPr>
          <a:xfrm>
            <a:off x="8112369" y="-1"/>
            <a:ext cx="1031631" cy="1511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6"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39940106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uced Footer">
    <p:spTree>
      <p:nvGrpSpPr>
        <p:cNvPr id="1" name=""/>
        <p:cNvGrpSpPr/>
        <p:nvPr/>
      </p:nvGrpSpPr>
      <p:grpSpPr>
        <a:xfrm>
          <a:off x="0" y="0"/>
          <a:ext cx="0" cy="0"/>
          <a:chOff x="0" y="0"/>
          <a:chExt cx="0" cy="0"/>
        </a:xfrm>
      </p:grpSpPr>
      <p:sp>
        <p:nvSpPr>
          <p:cNvPr id="7" name="TextBox 6"/>
          <p:cNvSpPr txBox="1"/>
          <p:nvPr userDrawn="1"/>
        </p:nvSpPr>
        <p:spPr>
          <a:xfrm>
            <a:off x="4289901" y="6500152"/>
            <a:ext cx="556260" cy="230832"/>
          </a:xfrm>
          <a:prstGeom prst="rect">
            <a:avLst/>
          </a:prstGeom>
          <a:noFill/>
        </p:spPr>
        <p:txBody>
          <a:bodyPr wrap="square"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fld id="{80374F62-E58F-4C1F-B5D3-2493732D308A}" type="slidenum">
              <a:rPr lang="en-US" sz="900" kern="1200" smtClean="0">
                <a:solidFill>
                  <a:schemeClr val="bg1"/>
                </a:solidFill>
                <a:latin typeface="+mn-lt"/>
                <a:ea typeface="+mn-ea"/>
                <a:cs typeface="+mn-cs"/>
              </a:rPr>
              <a:pPr marL="0" marR="0" indent="0" algn="ctr" defTabSz="685800" rtl="0" eaLnBrk="1" fontAlgn="auto" latinLnBrk="0" hangingPunct="1">
                <a:lnSpc>
                  <a:spcPct val="100000"/>
                </a:lnSpc>
                <a:spcBef>
                  <a:spcPts val="0"/>
                </a:spcBef>
                <a:spcAft>
                  <a:spcPts val="0"/>
                </a:spcAft>
                <a:buClrTx/>
                <a:buSzTx/>
                <a:buFontTx/>
                <a:buNone/>
                <a:tabLst/>
                <a:defRPr/>
              </a:pPr>
              <a:t>‹#›</a:t>
            </a:fld>
            <a:endParaRPr lang="en-US" sz="1600" dirty="0"/>
          </a:p>
        </p:txBody>
      </p:sp>
      <p:sp>
        <p:nvSpPr>
          <p:cNvPr id="4" name="Rectangle 3"/>
          <p:cNvSpPr/>
          <p:nvPr userDrawn="1"/>
        </p:nvSpPr>
        <p:spPr>
          <a:xfrm>
            <a:off x="0" y="5989320"/>
            <a:ext cx="9144000" cy="868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5" name="Rectangle 4"/>
          <p:cNvSpPr/>
          <p:nvPr userDrawn="1"/>
        </p:nvSpPr>
        <p:spPr>
          <a:xfrm>
            <a:off x="0" y="6720840"/>
            <a:ext cx="9144000" cy="137160"/>
          </a:xfrm>
          <a:prstGeom prst="rect">
            <a:avLst/>
          </a:prstGeom>
          <a:gradFill>
            <a:gsLst>
              <a:gs pos="21000">
                <a:srgbClr val="00618A"/>
              </a:gs>
              <a:gs pos="79000">
                <a:srgbClr val="0096DD"/>
              </a:gs>
            </a:gsLst>
            <a:lin ang="0" scaled="0"/>
          </a:gradFill>
          <a:ln>
            <a:noFill/>
          </a:ln>
          <a:effectLst>
            <a:outerShdw blurRad="215900" dir="270000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2" name="Title 13"/>
          <p:cNvSpPr>
            <a:spLocks noGrp="1"/>
          </p:cNvSpPr>
          <p:nvPr>
            <p:ph type="title" hasCustomPrompt="1"/>
          </p:nvPr>
        </p:nvSpPr>
        <p:spPr>
          <a:xfrm>
            <a:off x="676656" y="365858"/>
            <a:ext cx="7790687" cy="521208"/>
          </a:xfrm>
        </p:spPr>
        <p:txBody>
          <a:bodyPr/>
          <a:lstStyle>
            <a:lvl1pPr>
              <a:defRPr/>
            </a:lvl1pPr>
          </a:lstStyle>
          <a:p>
            <a:r>
              <a:rPr lang="en-US" dirty="0" smtClean="0"/>
              <a:t>Slide Title</a:t>
            </a:r>
            <a:endParaRPr lang="en-US" dirty="0"/>
          </a:p>
        </p:txBody>
      </p:sp>
    </p:spTree>
    <p:extLst>
      <p:ext uri="{BB962C8B-B14F-4D97-AF65-F5344CB8AC3E}">
        <p14:creationId xmlns:p14="http://schemas.microsoft.com/office/powerpoint/2010/main" val="41203800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uced Footer Blank">
    <p:spTree>
      <p:nvGrpSpPr>
        <p:cNvPr id="1" name=""/>
        <p:cNvGrpSpPr/>
        <p:nvPr/>
      </p:nvGrpSpPr>
      <p:grpSpPr>
        <a:xfrm>
          <a:off x="0" y="0"/>
          <a:ext cx="0" cy="0"/>
          <a:chOff x="0" y="0"/>
          <a:chExt cx="0" cy="0"/>
        </a:xfrm>
      </p:grpSpPr>
      <p:sp>
        <p:nvSpPr>
          <p:cNvPr id="3" name="Rectangle 2"/>
          <p:cNvSpPr/>
          <p:nvPr userDrawn="1"/>
        </p:nvSpPr>
        <p:spPr>
          <a:xfrm>
            <a:off x="0" y="5989320"/>
            <a:ext cx="9144000" cy="868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 name="Rectangle 3"/>
          <p:cNvSpPr/>
          <p:nvPr userDrawn="1"/>
        </p:nvSpPr>
        <p:spPr>
          <a:xfrm>
            <a:off x="0" y="6720840"/>
            <a:ext cx="9144000" cy="137160"/>
          </a:xfrm>
          <a:prstGeom prst="rect">
            <a:avLst/>
          </a:prstGeom>
          <a:gradFill>
            <a:gsLst>
              <a:gs pos="21000">
                <a:srgbClr val="00618A"/>
              </a:gs>
              <a:gs pos="79000">
                <a:srgbClr val="0096DD"/>
              </a:gs>
            </a:gsLst>
            <a:lin ang="0" scaled="0"/>
          </a:gradFill>
          <a:ln>
            <a:noFill/>
          </a:ln>
          <a:effectLst>
            <a:outerShdw blurRad="215900" dir="270000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duced Footer Blank (no logo)">
    <p:spTree>
      <p:nvGrpSpPr>
        <p:cNvPr id="1" name=""/>
        <p:cNvGrpSpPr/>
        <p:nvPr/>
      </p:nvGrpSpPr>
      <p:grpSpPr>
        <a:xfrm>
          <a:off x="0" y="0"/>
          <a:ext cx="0" cy="0"/>
          <a:chOff x="0" y="0"/>
          <a:chExt cx="0" cy="0"/>
        </a:xfrm>
      </p:grpSpPr>
      <p:sp>
        <p:nvSpPr>
          <p:cNvPr id="3" name="Rectangle 2"/>
          <p:cNvSpPr/>
          <p:nvPr userDrawn="1"/>
        </p:nvSpPr>
        <p:spPr>
          <a:xfrm>
            <a:off x="0" y="5989320"/>
            <a:ext cx="9144000" cy="868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4" name="Rectangle 3"/>
          <p:cNvSpPr/>
          <p:nvPr userDrawn="1"/>
        </p:nvSpPr>
        <p:spPr>
          <a:xfrm>
            <a:off x="0" y="6720840"/>
            <a:ext cx="9144000" cy="137160"/>
          </a:xfrm>
          <a:prstGeom prst="rect">
            <a:avLst/>
          </a:prstGeom>
          <a:gradFill>
            <a:gsLst>
              <a:gs pos="21000">
                <a:srgbClr val="00618A"/>
              </a:gs>
              <a:gs pos="79000">
                <a:srgbClr val="0096DD"/>
              </a:gs>
            </a:gsLst>
            <a:lin ang="0" scaled="0"/>
          </a:gradFill>
          <a:ln>
            <a:noFill/>
          </a:ln>
          <a:effectLst>
            <a:outerShdw blurRad="215900" dir="270000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5" name="Rectangle 4"/>
          <p:cNvSpPr/>
          <p:nvPr userDrawn="1"/>
        </p:nvSpPr>
        <p:spPr>
          <a:xfrm>
            <a:off x="8112369" y="0"/>
            <a:ext cx="1031631" cy="145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Tree>
    <p:extLst>
      <p:ext uri="{BB962C8B-B14F-4D97-AF65-F5344CB8AC3E}">
        <p14:creationId xmlns:p14="http://schemas.microsoft.com/office/powerpoint/2010/main" val="37801290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ean Sheet">
    <p:spTree>
      <p:nvGrpSpPr>
        <p:cNvPr id="1" name=""/>
        <p:cNvGrpSpPr/>
        <p:nvPr/>
      </p:nvGrpSpPr>
      <p:grpSpPr>
        <a:xfrm>
          <a:off x="0" y="0"/>
          <a:ext cx="0" cy="0"/>
          <a:chOff x="0" y="0"/>
          <a:chExt cx="0" cy="0"/>
        </a:xfrm>
      </p:grpSpPr>
      <p:sp>
        <p:nvSpPr>
          <p:cNvPr id="3" name="Rectangle 2"/>
          <p:cNvSpPr/>
          <p:nvPr userDrawn="1"/>
        </p:nvSpPr>
        <p:spPr>
          <a:xfrm>
            <a:off x="0" y="5989320"/>
            <a:ext cx="9144000" cy="868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5" name="Rectangle 4"/>
          <p:cNvSpPr/>
          <p:nvPr userDrawn="1"/>
        </p:nvSpPr>
        <p:spPr>
          <a:xfrm>
            <a:off x="8112369" y="-1"/>
            <a:ext cx="1031631" cy="1461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Tree>
    <p:extLst>
      <p:ext uri="{BB962C8B-B14F-4D97-AF65-F5344CB8AC3E}">
        <p14:creationId xmlns:p14="http://schemas.microsoft.com/office/powerpoint/2010/main" val="36737169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16" name="Picture 15" descr="cover-image1.jpg"/>
          <p:cNvPicPr>
            <a:picLocks noChangeAspect="1"/>
          </p:cNvPicPr>
          <p:nvPr userDrawn="1"/>
        </p:nvPicPr>
        <p:blipFill rotWithShape="1">
          <a:blip r:embed="rId2" cstate="print"/>
          <a:srcRect l="16141"/>
          <a:stretch/>
        </p:blipFill>
        <p:spPr>
          <a:xfrm>
            <a:off x="0" y="3062514"/>
            <a:ext cx="9144000" cy="3108960"/>
          </a:xfrm>
          <a:prstGeom prst="rect">
            <a:avLst/>
          </a:prstGeom>
        </p:spPr>
      </p:pic>
      <p:sp>
        <p:nvSpPr>
          <p:cNvPr id="11" name="Rectangle 10"/>
          <p:cNvSpPr/>
          <p:nvPr userDrawn="1"/>
        </p:nvSpPr>
        <p:spPr>
          <a:xfrm>
            <a:off x="0" y="6172200"/>
            <a:ext cx="9144000" cy="685800"/>
          </a:xfrm>
          <a:prstGeom prst="rect">
            <a:avLst/>
          </a:prstGeom>
          <a:gradFill>
            <a:gsLst>
              <a:gs pos="21000">
                <a:srgbClr val="00618A"/>
              </a:gs>
              <a:gs pos="79000">
                <a:srgbClr val="0096DD"/>
              </a:gs>
            </a:gsLst>
            <a:lin ang="0" scaled="0"/>
          </a:gradFill>
          <a:ln>
            <a:noFill/>
          </a:ln>
          <a:effectLst>
            <a:outerShdw blurRad="215900" dir="270000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8" name="Rectangle 17"/>
          <p:cNvSpPr/>
          <p:nvPr userDrawn="1"/>
        </p:nvSpPr>
        <p:spPr>
          <a:xfrm>
            <a:off x="0" y="1325880"/>
            <a:ext cx="9144000" cy="1755648"/>
          </a:xfrm>
          <a:prstGeom prst="rect">
            <a:avLst/>
          </a:prstGeom>
          <a:gradFill>
            <a:gsLst>
              <a:gs pos="21000">
                <a:srgbClr val="00618A"/>
              </a:gs>
              <a:gs pos="79000">
                <a:srgbClr val="0096DD"/>
              </a:gs>
            </a:gsLst>
            <a:lin ang="0" scaled="0"/>
          </a:gradFill>
          <a:ln>
            <a:noFill/>
          </a:ln>
          <a:effectLst>
            <a:outerShdw blurRad="254000" dir="5400000">
              <a:srgbClr val="000000">
                <a:alpha val="7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3" name="Subtitle 2"/>
          <p:cNvSpPr>
            <a:spLocks noGrp="1"/>
          </p:cNvSpPr>
          <p:nvPr userDrawn="1">
            <p:ph type="subTitle" idx="1" hasCustomPrompt="1"/>
          </p:nvPr>
        </p:nvSpPr>
        <p:spPr>
          <a:xfrm>
            <a:off x="762000" y="2379743"/>
            <a:ext cx="7612064" cy="516232"/>
          </a:xfrm>
          <a:prstGeom prst="rect">
            <a:avLst/>
          </a:prstGeom>
        </p:spPr>
        <p:txBody>
          <a:bodyPr anchor="t">
            <a:noAutofit/>
          </a:bodyPr>
          <a:lstStyle>
            <a:lvl1pPr marL="0" indent="0" algn="l" defTabSz="914400" rtl="0" eaLnBrk="1" latinLnBrk="0" hangingPunct="1">
              <a:lnSpc>
                <a:spcPct val="80000"/>
              </a:lnSpc>
              <a:spcBef>
                <a:spcPts val="0"/>
              </a:spcBef>
              <a:spcAft>
                <a:spcPts val="800"/>
              </a:spcAft>
              <a:buClr>
                <a:schemeClr val="bg1"/>
              </a:buClr>
              <a:buSzPct val="25000"/>
              <a:buFont typeface="Arial"/>
              <a:buNone/>
              <a:defRPr lang="en-US" sz="2400" b="0" i="0" kern="1200" dirty="0">
                <a:solidFill>
                  <a:schemeClr val="tx2">
                    <a:lumMod val="20000"/>
                    <a:lumOff val="80000"/>
                  </a:schemeClr>
                </a:solidFill>
                <a:latin typeface="+mj-lt"/>
                <a:ea typeface="+mn-ea"/>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Date of Presentation</a:t>
            </a:r>
            <a:endParaRPr lang="en-US" dirty="0"/>
          </a:p>
        </p:txBody>
      </p:sp>
      <p:sp>
        <p:nvSpPr>
          <p:cNvPr id="17" name="Title 1"/>
          <p:cNvSpPr>
            <a:spLocks noGrp="1"/>
          </p:cNvSpPr>
          <p:nvPr>
            <p:ph type="ctrTitle" hasCustomPrompt="1"/>
          </p:nvPr>
        </p:nvSpPr>
        <p:spPr>
          <a:xfrm>
            <a:off x="762000" y="1480929"/>
            <a:ext cx="7612063" cy="675116"/>
          </a:xfrm>
          <a:prstGeom prst="rect">
            <a:avLst/>
          </a:prstGeom>
        </p:spPr>
        <p:txBody>
          <a:bodyPr anchor="b" anchorCtr="0">
            <a:noAutofit/>
          </a:bodyPr>
          <a:lstStyle>
            <a:lvl1pPr algn="l" defTabSz="914400" rtl="0" eaLnBrk="1" latinLnBrk="0" hangingPunct="1">
              <a:lnSpc>
                <a:spcPct val="80000"/>
              </a:lnSpc>
              <a:spcBef>
                <a:spcPts val="0"/>
              </a:spcBef>
              <a:buNone/>
              <a:defRPr lang="en-US" sz="4000" b="1" i="0" kern="1200" dirty="0">
                <a:solidFill>
                  <a:schemeClr val="bg1"/>
                </a:solidFill>
                <a:latin typeface="+mj-lt"/>
                <a:ea typeface="+mj-ea"/>
                <a:cs typeface="Arial Bold"/>
              </a:defRPr>
            </a:lvl1pPr>
          </a:lstStyle>
          <a:p>
            <a:r>
              <a:rPr lang="en-US" dirty="0" smtClean="0"/>
              <a:t>Presentation Title</a:t>
            </a:r>
            <a:endParaRPr lang="en-US" dirty="0"/>
          </a:p>
        </p:txBody>
      </p:sp>
      <p:sp>
        <p:nvSpPr>
          <p:cNvPr id="22" name="Rectangle 21"/>
          <p:cNvSpPr/>
          <p:nvPr userDrawn="1"/>
        </p:nvSpPr>
        <p:spPr>
          <a:xfrm>
            <a:off x="0" y="-3149"/>
            <a:ext cx="9144000" cy="132903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pic>
        <p:nvPicPr>
          <p:cNvPr id="12" name="Picture 11" descr="logo-big.jpg"/>
          <p:cNvPicPr>
            <a:picLocks noChangeAspect="1"/>
          </p:cNvPicPr>
          <p:nvPr userDrawn="1"/>
        </p:nvPicPr>
        <p:blipFill>
          <a:blip r:embed="rId3" cstate="print"/>
          <a:stretch>
            <a:fillRect/>
          </a:stretch>
        </p:blipFill>
        <p:spPr>
          <a:xfrm>
            <a:off x="244840" y="281065"/>
            <a:ext cx="2697734" cy="682625"/>
          </a:xfrm>
          <a:prstGeom prst="rect">
            <a:avLst/>
          </a:prstGeom>
        </p:spPr>
      </p:pic>
      <p:sp>
        <p:nvSpPr>
          <p:cNvPr id="15" name="TextBox 14"/>
          <p:cNvSpPr txBox="1"/>
          <p:nvPr userDrawn="1"/>
        </p:nvSpPr>
        <p:spPr>
          <a:xfrm>
            <a:off x="6705600" y="6361211"/>
            <a:ext cx="2257099" cy="307777"/>
          </a:xfrm>
          <a:prstGeom prst="rect">
            <a:avLst/>
          </a:prstGeom>
          <a:noFill/>
        </p:spPr>
        <p:txBody>
          <a:bodyPr wrap="square" rtlCol="0">
            <a:spAutoFit/>
          </a:bodyPr>
          <a:lstStyle/>
          <a:p>
            <a:pPr algn="r" defTabSz="914400">
              <a:defRPr/>
            </a:pPr>
            <a:r>
              <a:rPr lang="en-US" sz="700" dirty="0" smtClean="0">
                <a:solidFill>
                  <a:srgbClr val="B7DFEE"/>
                </a:solidFill>
                <a:cs typeface="Arial"/>
              </a:rPr>
              <a:t>© 2013 Health Catalyst</a:t>
            </a:r>
          </a:p>
          <a:p>
            <a:pPr algn="r" defTabSz="914400">
              <a:defRPr/>
            </a:pPr>
            <a:r>
              <a:rPr lang="en-US" sz="700" dirty="0" smtClean="0">
                <a:solidFill>
                  <a:srgbClr val="B7DFEE"/>
                </a:solidFill>
                <a:cs typeface="Arial"/>
              </a:rPr>
              <a:t>www.healthcatalyst.com</a:t>
            </a:r>
          </a:p>
        </p:txBody>
      </p:sp>
      <p:pic>
        <p:nvPicPr>
          <p:cNvPr id="13" name="Picture 12" descr="logo.png"/>
          <p:cNvPicPr>
            <a:picLocks noChangeAspect="1"/>
          </p:cNvPicPr>
          <p:nvPr userDrawn="1"/>
        </p:nvPicPr>
        <p:blipFill>
          <a:blip r:embed="rId4" cstate="print"/>
          <a:stretch>
            <a:fillRect/>
          </a:stretch>
        </p:blipFill>
        <p:spPr>
          <a:xfrm>
            <a:off x="264075" y="6324600"/>
            <a:ext cx="1447800" cy="366047"/>
          </a:xfrm>
          <a:prstGeom prst="rect">
            <a:avLst/>
          </a:prstGeom>
        </p:spPr>
      </p:pic>
    </p:spTree>
    <p:extLst>
      <p:ext uri="{BB962C8B-B14F-4D97-AF65-F5344CB8AC3E}">
        <p14:creationId xmlns:p14="http://schemas.microsoft.com/office/powerpoint/2010/main" val="25110997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24" name="Picture 23" descr="cover-image2.jpg"/>
          <p:cNvPicPr>
            <a:picLocks noChangeAspect="1"/>
          </p:cNvPicPr>
          <p:nvPr userDrawn="1"/>
        </p:nvPicPr>
        <p:blipFill rotWithShape="1">
          <a:blip r:embed="rId2" cstate="print"/>
          <a:srcRect r="16141"/>
          <a:stretch/>
        </p:blipFill>
        <p:spPr>
          <a:xfrm>
            <a:off x="1" y="3070485"/>
            <a:ext cx="9144000" cy="3108960"/>
          </a:xfrm>
          <a:prstGeom prst="rect">
            <a:avLst/>
          </a:prstGeom>
        </p:spPr>
      </p:pic>
      <p:sp>
        <p:nvSpPr>
          <p:cNvPr id="18" name="Rectangle 17"/>
          <p:cNvSpPr/>
          <p:nvPr userDrawn="1"/>
        </p:nvSpPr>
        <p:spPr>
          <a:xfrm>
            <a:off x="0" y="6172200"/>
            <a:ext cx="9144000" cy="685800"/>
          </a:xfrm>
          <a:prstGeom prst="rect">
            <a:avLst/>
          </a:prstGeom>
          <a:gradFill>
            <a:gsLst>
              <a:gs pos="21000">
                <a:srgbClr val="00618A"/>
              </a:gs>
              <a:gs pos="79000">
                <a:srgbClr val="0096DD"/>
              </a:gs>
            </a:gsLst>
            <a:lin ang="0" scaled="0"/>
          </a:gradFill>
          <a:ln>
            <a:noFill/>
          </a:ln>
          <a:effectLst>
            <a:outerShdw blurRad="215900" dir="270000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9" name="Rectangle 18"/>
          <p:cNvSpPr/>
          <p:nvPr userDrawn="1"/>
        </p:nvSpPr>
        <p:spPr>
          <a:xfrm>
            <a:off x="0" y="1325880"/>
            <a:ext cx="9144000" cy="1755648"/>
          </a:xfrm>
          <a:prstGeom prst="rect">
            <a:avLst/>
          </a:prstGeom>
          <a:gradFill>
            <a:gsLst>
              <a:gs pos="21000">
                <a:srgbClr val="00618A"/>
              </a:gs>
              <a:gs pos="79000">
                <a:srgbClr val="0096DD"/>
              </a:gs>
            </a:gsLst>
            <a:lin ang="0" scaled="0"/>
          </a:gradFill>
          <a:ln>
            <a:noFill/>
          </a:ln>
          <a:effectLst>
            <a:outerShdw blurRad="254000" dir="5400000">
              <a:srgbClr val="000000">
                <a:alpha val="7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20" name="Rectangle 19"/>
          <p:cNvSpPr/>
          <p:nvPr userDrawn="1"/>
        </p:nvSpPr>
        <p:spPr>
          <a:xfrm>
            <a:off x="0" y="-3149"/>
            <a:ext cx="9144000" cy="132903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pic>
        <p:nvPicPr>
          <p:cNvPr id="33" name="Picture 32" descr="logo-big.jpg"/>
          <p:cNvPicPr>
            <a:picLocks noChangeAspect="1"/>
          </p:cNvPicPr>
          <p:nvPr userDrawn="1"/>
        </p:nvPicPr>
        <p:blipFill>
          <a:blip r:embed="rId3" cstate="print"/>
          <a:stretch>
            <a:fillRect/>
          </a:stretch>
        </p:blipFill>
        <p:spPr>
          <a:xfrm>
            <a:off x="244840" y="281065"/>
            <a:ext cx="2697734" cy="682625"/>
          </a:xfrm>
          <a:prstGeom prst="rect">
            <a:avLst/>
          </a:prstGeom>
        </p:spPr>
      </p:pic>
      <p:pic>
        <p:nvPicPr>
          <p:cNvPr id="12" name="Picture 11" descr="logo.png"/>
          <p:cNvPicPr>
            <a:picLocks noChangeAspect="1"/>
          </p:cNvPicPr>
          <p:nvPr userDrawn="1"/>
        </p:nvPicPr>
        <p:blipFill>
          <a:blip r:embed="rId4" cstate="print"/>
          <a:stretch>
            <a:fillRect/>
          </a:stretch>
        </p:blipFill>
        <p:spPr>
          <a:xfrm>
            <a:off x="264075" y="6324600"/>
            <a:ext cx="1447800" cy="366047"/>
          </a:xfrm>
          <a:prstGeom prst="rect">
            <a:avLst/>
          </a:prstGeom>
        </p:spPr>
      </p:pic>
      <p:sp>
        <p:nvSpPr>
          <p:cNvPr id="13" name="Subtitle 2"/>
          <p:cNvSpPr>
            <a:spLocks noGrp="1"/>
          </p:cNvSpPr>
          <p:nvPr>
            <p:ph type="subTitle" idx="1" hasCustomPrompt="1"/>
          </p:nvPr>
        </p:nvSpPr>
        <p:spPr>
          <a:xfrm>
            <a:off x="762000" y="2379743"/>
            <a:ext cx="7612064" cy="516232"/>
          </a:xfrm>
          <a:prstGeom prst="rect">
            <a:avLst/>
          </a:prstGeom>
        </p:spPr>
        <p:txBody>
          <a:bodyPr anchor="t">
            <a:noAutofit/>
          </a:bodyPr>
          <a:lstStyle>
            <a:lvl1pPr marL="0" indent="0" algn="l" defTabSz="914400" rtl="0" eaLnBrk="1" latinLnBrk="0" hangingPunct="1">
              <a:lnSpc>
                <a:spcPct val="80000"/>
              </a:lnSpc>
              <a:spcBef>
                <a:spcPts val="0"/>
              </a:spcBef>
              <a:spcAft>
                <a:spcPts val="800"/>
              </a:spcAft>
              <a:buClr>
                <a:schemeClr val="bg1"/>
              </a:buClr>
              <a:buSzPct val="25000"/>
              <a:buFont typeface="Arial"/>
              <a:buNone/>
              <a:defRPr lang="en-US" sz="2400" b="0" i="0" kern="1200" dirty="0">
                <a:solidFill>
                  <a:schemeClr val="tx2">
                    <a:lumMod val="20000"/>
                    <a:lumOff val="80000"/>
                  </a:schemeClr>
                </a:solidFill>
                <a:latin typeface="+mj-lt"/>
                <a:ea typeface="+mn-ea"/>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Date of Presentation</a:t>
            </a:r>
            <a:endParaRPr lang="en-US" dirty="0"/>
          </a:p>
        </p:txBody>
      </p:sp>
      <p:sp>
        <p:nvSpPr>
          <p:cNvPr id="14" name="Title 1"/>
          <p:cNvSpPr>
            <a:spLocks noGrp="1"/>
          </p:cNvSpPr>
          <p:nvPr>
            <p:ph type="ctrTitle" hasCustomPrompt="1"/>
          </p:nvPr>
        </p:nvSpPr>
        <p:spPr>
          <a:xfrm>
            <a:off x="762000" y="1480929"/>
            <a:ext cx="7612063" cy="675116"/>
          </a:xfrm>
          <a:prstGeom prst="rect">
            <a:avLst/>
          </a:prstGeom>
        </p:spPr>
        <p:txBody>
          <a:bodyPr anchor="b" anchorCtr="0">
            <a:noAutofit/>
          </a:bodyPr>
          <a:lstStyle>
            <a:lvl1pPr algn="l" defTabSz="914400" rtl="0" eaLnBrk="1" latinLnBrk="0" hangingPunct="1">
              <a:lnSpc>
                <a:spcPct val="80000"/>
              </a:lnSpc>
              <a:spcBef>
                <a:spcPts val="0"/>
              </a:spcBef>
              <a:buNone/>
              <a:defRPr lang="en-US" sz="4000" b="1" i="0" kern="1200" dirty="0">
                <a:solidFill>
                  <a:schemeClr val="bg1"/>
                </a:solidFill>
                <a:latin typeface="+mj-lt"/>
                <a:ea typeface="+mj-ea"/>
                <a:cs typeface="Arial Bold"/>
              </a:defRPr>
            </a:lvl1pPr>
          </a:lstStyle>
          <a:p>
            <a:r>
              <a:rPr lang="en-US" dirty="0" smtClean="0"/>
              <a:t>Presentation Title</a:t>
            </a:r>
            <a:endParaRPr lang="en-US" dirty="0"/>
          </a:p>
        </p:txBody>
      </p:sp>
      <p:sp>
        <p:nvSpPr>
          <p:cNvPr id="15" name="TextBox 14"/>
          <p:cNvSpPr txBox="1"/>
          <p:nvPr userDrawn="1"/>
        </p:nvSpPr>
        <p:spPr>
          <a:xfrm>
            <a:off x="6705600" y="6361211"/>
            <a:ext cx="2257099" cy="307777"/>
          </a:xfrm>
          <a:prstGeom prst="rect">
            <a:avLst/>
          </a:prstGeom>
          <a:noFill/>
        </p:spPr>
        <p:txBody>
          <a:bodyPr wrap="square" rtlCol="0">
            <a:spAutoFit/>
          </a:bodyPr>
          <a:lstStyle/>
          <a:p>
            <a:pPr algn="r" defTabSz="914400">
              <a:defRPr/>
            </a:pPr>
            <a:r>
              <a:rPr lang="en-US" sz="700" dirty="0" smtClean="0">
                <a:solidFill>
                  <a:srgbClr val="B7DFEE"/>
                </a:solidFill>
                <a:cs typeface="Arial"/>
              </a:rPr>
              <a:t>© 2013 Health Catalyst</a:t>
            </a:r>
          </a:p>
          <a:p>
            <a:pPr algn="r" defTabSz="914400">
              <a:defRPr/>
            </a:pPr>
            <a:r>
              <a:rPr lang="en-US" sz="700" dirty="0" smtClean="0">
                <a:solidFill>
                  <a:srgbClr val="B7DFEE"/>
                </a:solidFill>
                <a:cs typeface="Arial"/>
              </a:rPr>
              <a:t>www.healthcatalyst.com</a:t>
            </a:r>
          </a:p>
        </p:txBody>
      </p:sp>
    </p:spTree>
    <p:extLst>
      <p:ext uri="{BB962C8B-B14F-4D97-AF65-F5344CB8AC3E}">
        <p14:creationId xmlns:p14="http://schemas.microsoft.com/office/powerpoint/2010/main" val="26456205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21" name="Picture 20" descr="section-image1.jpg"/>
          <p:cNvPicPr>
            <a:picLocks noChangeAspect="1"/>
          </p:cNvPicPr>
          <p:nvPr userDrawn="1"/>
        </p:nvPicPr>
        <p:blipFill rotWithShape="1">
          <a:blip r:embed="rId2" cstate="print"/>
          <a:srcRect l="2150" r="15441"/>
          <a:stretch/>
        </p:blipFill>
        <p:spPr>
          <a:xfrm>
            <a:off x="0" y="2971800"/>
            <a:ext cx="9173695" cy="3200400"/>
          </a:xfrm>
          <a:prstGeom prst="rect">
            <a:avLst/>
          </a:prstGeom>
        </p:spPr>
      </p:pic>
      <p:sp>
        <p:nvSpPr>
          <p:cNvPr id="20" name="Rectangle 19"/>
          <p:cNvSpPr/>
          <p:nvPr userDrawn="1"/>
        </p:nvSpPr>
        <p:spPr>
          <a:xfrm>
            <a:off x="0" y="2324101"/>
            <a:ext cx="9144000" cy="691286"/>
          </a:xfrm>
          <a:prstGeom prst="rect">
            <a:avLst/>
          </a:prstGeom>
          <a:gradFill>
            <a:gsLst>
              <a:gs pos="21000">
                <a:srgbClr val="00618A"/>
              </a:gs>
              <a:gs pos="79000">
                <a:srgbClr val="0096DD"/>
              </a:gs>
            </a:gsLst>
            <a:lin ang="0" scaled="0"/>
          </a:gradFill>
          <a:ln>
            <a:noFill/>
          </a:ln>
          <a:effectLst>
            <a:outerShdw blurRad="254000" dir="5400000">
              <a:srgbClr val="000000">
                <a:alpha val="7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2" name="Rectangle 11"/>
          <p:cNvSpPr/>
          <p:nvPr userDrawn="1"/>
        </p:nvSpPr>
        <p:spPr>
          <a:xfrm>
            <a:off x="0" y="6172200"/>
            <a:ext cx="9144000" cy="685800"/>
          </a:xfrm>
          <a:prstGeom prst="rect">
            <a:avLst/>
          </a:prstGeom>
          <a:gradFill>
            <a:gsLst>
              <a:gs pos="21000">
                <a:srgbClr val="00618A"/>
              </a:gs>
              <a:gs pos="79000">
                <a:srgbClr val="0096DD"/>
              </a:gs>
            </a:gsLst>
            <a:lin ang="0" scaled="0"/>
          </a:gradFill>
          <a:ln>
            <a:noFill/>
          </a:ln>
          <a:effectLst>
            <a:outerShdw blurRad="215900" dir="270000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5" name="Rectangle 14"/>
          <p:cNvSpPr/>
          <p:nvPr userDrawn="1"/>
        </p:nvSpPr>
        <p:spPr>
          <a:xfrm>
            <a:off x="0" y="0"/>
            <a:ext cx="9144000" cy="23273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pic>
        <p:nvPicPr>
          <p:cNvPr id="24" name="Picture 23" descr="logomark-big.jpg"/>
          <p:cNvPicPr>
            <a:picLocks noChangeAspect="1"/>
          </p:cNvPicPr>
          <p:nvPr userDrawn="1"/>
        </p:nvPicPr>
        <p:blipFill>
          <a:blip r:embed="rId3" cstate="print"/>
          <a:stretch>
            <a:fillRect/>
          </a:stretch>
        </p:blipFill>
        <p:spPr>
          <a:xfrm>
            <a:off x="7442689" y="168772"/>
            <a:ext cx="1163193" cy="1922272"/>
          </a:xfrm>
          <a:prstGeom prst="rect">
            <a:avLst/>
          </a:prstGeom>
        </p:spPr>
      </p:pic>
      <p:sp>
        <p:nvSpPr>
          <p:cNvPr id="17" name="Title 1"/>
          <p:cNvSpPr>
            <a:spLocks noGrp="1"/>
          </p:cNvSpPr>
          <p:nvPr>
            <p:ph type="ctrTitle" hasCustomPrompt="1"/>
          </p:nvPr>
        </p:nvSpPr>
        <p:spPr>
          <a:xfrm>
            <a:off x="539262" y="860604"/>
            <a:ext cx="6768123" cy="538609"/>
          </a:xfrm>
          <a:prstGeom prst="rect">
            <a:avLst/>
          </a:prstGeom>
        </p:spPr>
        <p:txBody>
          <a:bodyPr wrap="square" anchor="ctr" anchorCtr="0">
            <a:spAutoFit/>
          </a:bodyPr>
          <a:lstStyle>
            <a:lvl1pPr algn="l" defTabSz="914400" rtl="0" eaLnBrk="1" latinLnBrk="0" hangingPunct="1">
              <a:lnSpc>
                <a:spcPct val="85000"/>
              </a:lnSpc>
              <a:spcBef>
                <a:spcPts val="0"/>
              </a:spcBef>
              <a:buNone/>
              <a:defRPr lang="en-US" sz="4000" b="1" i="0" kern="1200" dirty="0">
                <a:solidFill>
                  <a:schemeClr val="tx2"/>
                </a:solidFill>
                <a:latin typeface="+mj-lt"/>
                <a:ea typeface="+mj-ea"/>
                <a:cs typeface="Arial"/>
              </a:defRPr>
            </a:lvl1pPr>
          </a:lstStyle>
          <a:p>
            <a:r>
              <a:rPr lang="en-US" dirty="0" smtClean="0"/>
              <a:t>Section Title</a:t>
            </a:r>
            <a:endParaRPr lang="en-US" dirty="0"/>
          </a:p>
        </p:txBody>
      </p:sp>
      <p:pic>
        <p:nvPicPr>
          <p:cNvPr id="11" name="Picture 10" descr="logo.png"/>
          <p:cNvPicPr>
            <a:picLocks noChangeAspect="1"/>
          </p:cNvPicPr>
          <p:nvPr userDrawn="1"/>
        </p:nvPicPr>
        <p:blipFill>
          <a:blip r:embed="rId4" cstate="print"/>
          <a:stretch>
            <a:fillRect/>
          </a:stretch>
        </p:blipFill>
        <p:spPr>
          <a:xfrm>
            <a:off x="264075" y="6324600"/>
            <a:ext cx="1447800" cy="366047"/>
          </a:xfrm>
          <a:prstGeom prst="rect">
            <a:avLst/>
          </a:prstGeom>
        </p:spPr>
      </p:pic>
      <p:sp>
        <p:nvSpPr>
          <p:cNvPr id="10" name="TextBox 9"/>
          <p:cNvSpPr txBox="1"/>
          <p:nvPr userDrawn="1"/>
        </p:nvSpPr>
        <p:spPr>
          <a:xfrm>
            <a:off x="6705600" y="6361211"/>
            <a:ext cx="2257099" cy="307777"/>
          </a:xfrm>
          <a:prstGeom prst="rect">
            <a:avLst/>
          </a:prstGeom>
          <a:noFill/>
        </p:spPr>
        <p:txBody>
          <a:bodyPr wrap="square" rtlCol="0">
            <a:spAutoFit/>
          </a:bodyPr>
          <a:lstStyle/>
          <a:p>
            <a:pPr algn="r" defTabSz="914400">
              <a:defRPr/>
            </a:pPr>
            <a:r>
              <a:rPr lang="en-US" sz="700" dirty="0" smtClean="0">
                <a:solidFill>
                  <a:srgbClr val="B7DFEE"/>
                </a:solidFill>
                <a:cs typeface="Arial"/>
              </a:rPr>
              <a:t>© 2013 Health Catalyst</a:t>
            </a:r>
          </a:p>
          <a:p>
            <a:pPr algn="r" defTabSz="914400">
              <a:defRPr/>
            </a:pPr>
            <a:r>
              <a:rPr lang="en-US" sz="700" dirty="0" smtClean="0">
                <a:solidFill>
                  <a:srgbClr val="B7DFEE"/>
                </a:solidFill>
                <a:cs typeface="Arial"/>
              </a:rPr>
              <a:t>www.healthcatalyst.com</a:t>
            </a:r>
          </a:p>
        </p:txBody>
      </p:sp>
    </p:spTree>
    <p:extLst>
      <p:ext uri="{BB962C8B-B14F-4D97-AF65-F5344CB8AC3E}">
        <p14:creationId xmlns:p14="http://schemas.microsoft.com/office/powerpoint/2010/main" val="34921546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24" name="Picture 23" descr="cover-image2.jpg"/>
          <p:cNvPicPr>
            <a:picLocks noChangeAspect="1"/>
          </p:cNvPicPr>
          <p:nvPr userDrawn="1"/>
        </p:nvPicPr>
        <p:blipFill rotWithShape="1">
          <a:blip r:embed="rId2" cstate="print"/>
          <a:srcRect r="16141"/>
          <a:stretch/>
        </p:blipFill>
        <p:spPr>
          <a:xfrm>
            <a:off x="1" y="3070485"/>
            <a:ext cx="9144000" cy="3108960"/>
          </a:xfrm>
          <a:prstGeom prst="rect">
            <a:avLst/>
          </a:prstGeom>
        </p:spPr>
      </p:pic>
      <p:sp>
        <p:nvSpPr>
          <p:cNvPr id="18" name="Rectangle 17"/>
          <p:cNvSpPr/>
          <p:nvPr userDrawn="1"/>
        </p:nvSpPr>
        <p:spPr>
          <a:xfrm>
            <a:off x="0" y="6172200"/>
            <a:ext cx="9144000" cy="685800"/>
          </a:xfrm>
          <a:prstGeom prst="rect">
            <a:avLst/>
          </a:prstGeom>
          <a:gradFill>
            <a:gsLst>
              <a:gs pos="21000">
                <a:srgbClr val="00618A"/>
              </a:gs>
              <a:gs pos="79000">
                <a:srgbClr val="0096DD"/>
              </a:gs>
            </a:gsLst>
            <a:lin ang="0" scaled="0"/>
          </a:gradFill>
          <a:ln>
            <a:noFill/>
          </a:ln>
          <a:effectLst>
            <a:outerShdw blurRad="215900" dir="270000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9" name="Rectangle 18"/>
          <p:cNvSpPr/>
          <p:nvPr userDrawn="1"/>
        </p:nvSpPr>
        <p:spPr>
          <a:xfrm>
            <a:off x="0" y="1325880"/>
            <a:ext cx="9144000" cy="1755648"/>
          </a:xfrm>
          <a:prstGeom prst="rect">
            <a:avLst/>
          </a:prstGeom>
          <a:gradFill>
            <a:gsLst>
              <a:gs pos="21000">
                <a:srgbClr val="00618A"/>
              </a:gs>
              <a:gs pos="79000">
                <a:srgbClr val="0096DD"/>
              </a:gs>
            </a:gsLst>
            <a:lin ang="0" scaled="0"/>
          </a:gradFill>
          <a:ln>
            <a:noFill/>
          </a:ln>
          <a:effectLst>
            <a:outerShdw blurRad="254000" dir="5400000">
              <a:srgbClr val="000000">
                <a:alpha val="7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20" name="Rectangle 19"/>
          <p:cNvSpPr/>
          <p:nvPr userDrawn="1"/>
        </p:nvSpPr>
        <p:spPr>
          <a:xfrm>
            <a:off x="0" y="-3149"/>
            <a:ext cx="9144000" cy="132903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pic>
        <p:nvPicPr>
          <p:cNvPr id="33" name="Picture 32" descr="logo-big.jpg"/>
          <p:cNvPicPr>
            <a:picLocks noChangeAspect="1"/>
          </p:cNvPicPr>
          <p:nvPr userDrawn="1"/>
        </p:nvPicPr>
        <p:blipFill>
          <a:blip r:embed="rId3" cstate="print"/>
          <a:stretch>
            <a:fillRect/>
          </a:stretch>
        </p:blipFill>
        <p:spPr>
          <a:xfrm>
            <a:off x="244840" y="281065"/>
            <a:ext cx="2697734" cy="682625"/>
          </a:xfrm>
          <a:prstGeom prst="rect">
            <a:avLst/>
          </a:prstGeom>
        </p:spPr>
      </p:pic>
      <p:sp>
        <p:nvSpPr>
          <p:cNvPr id="11" name="TextBox 10"/>
          <p:cNvSpPr txBox="1"/>
          <p:nvPr userDrawn="1"/>
        </p:nvSpPr>
        <p:spPr>
          <a:xfrm>
            <a:off x="3685417" y="6391988"/>
            <a:ext cx="1765227" cy="246221"/>
          </a:xfrm>
          <a:prstGeom prst="rect">
            <a:avLst/>
          </a:prstGeom>
          <a:noFill/>
        </p:spPr>
        <p:txBody>
          <a:bodyPr wrap="non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00" dirty="0" smtClean="0">
                <a:solidFill>
                  <a:schemeClr val="accent1">
                    <a:lumMod val="20000"/>
                    <a:lumOff val="80000"/>
                  </a:schemeClr>
                </a:solidFill>
                <a:latin typeface="+mn-lt"/>
                <a:cs typeface="Arial"/>
              </a:rPr>
              <a:t>Proprietary and Confidential</a:t>
            </a:r>
          </a:p>
        </p:txBody>
      </p:sp>
      <p:pic>
        <p:nvPicPr>
          <p:cNvPr id="12" name="Picture 11" descr="logo.png"/>
          <p:cNvPicPr>
            <a:picLocks noChangeAspect="1"/>
          </p:cNvPicPr>
          <p:nvPr userDrawn="1"/>
        </p:nvPicPr>
        <p:blipFill>
          <a:blip r:embed="rId4" cstate="print"/>
          <a:stretch>
            <a:fillRect/>
          </a:stretch>
        </p:blipFill>
        <p:spPr>
          <a:xfrm>
            <a:off x="264075" y="6324600"/>
            <a:ext cx="1447800" cy="366047"/>
          </a:xfrm>
          <a:prstGeom prst="rect">
            <a:avLst/>
          </a:prstGeom>
        </p:spPr>
      </p:pic>
      <p:sp>
        <p:nvSpPr>
          <p:cNvPr id="13" name="Subtitle 2"/>
          <p:cNvSpPr>
            <a:spLocks noGrp="1"/>
          </p:cNvSpPr>
          <p:nvPr>
            <p:ph type="subTitle" idx="1" hasCustomPrompt="1"/>
          </p:nvPr>
        </p:nvSpPr>
        <p:spPr>
          <a:xfrm>
            <a:off x="762000" y="2379743"/>
            <a:ext cx="7612064" cy="516232"/>
          </a:xfrm>
          <a:prstGeom prst="rect">
            <a:avLst/>
          </a:prstGeom>
        </p:spPr>
        <p:txBody>
          <a:bodyPr anchor="ctr">
            <a:noAutofit/>
          </a:bodyPr>
          <a:lstStyle>
            <a:lvl1pPr marL="0" indent="0" algn="l" defTabSz="914400" rtl="0" eaLnBrk="1" latinLnBrk="0" hangingPunct="1">
              <a:lnSpc>
                <a:spcPct val="80000"/>
              </a:lnSpc>
              <a:spcBef>
                <a:spcPts val="0"/>
              </a:spcBef>
              <a:spcAft>
                <a:spcPts val="800"/>
              </a:spcAft>
              <a:buClr>
                <a:schemeClr val="bg1"/>
              </a:buClr>
              <a:buSzPct val="25000"/>
              <a:buFont typeface="Arial"/>
              <a:buNone/>
              <a:defRPr lang="en-US" sz="2400" b="0" i="0" kern="1200" dirty="0">
                <a:solidFill>
                  <a:schemeClr val="tx2">
                    <a:lumMod val="20000"/>
                    <a:lumOff val="80000"/>
                  </a:schemeClr>
                </a:solidFill>
                <a:latin typeface="+mj-lt"/>
                <a:ea typeface="+mn-ea"/>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Date of Presentation</a:t>
            </a:r>
            <a:endParaRPr lang="en-US" dirty="0"/>
          </a:p>
        </p:txBody>
      </p:sp>
      <p:sp>
        <p:nvSpPr>
          <p:cNvPr id="14" name="Title 1"/>
          <p:cNvSpPr>
            <a:spLocks noGrp="1"/>
          </p:cNvSpPr>
          <p:nvPr>
            <p:ph type="ctrTitle" hasCustomPrompt="1"/>
          </p:nvPr>
        </p:nvSpPr>
        <p:spPr>
          <a:xfrm>
            <a:off x="762000" y="1480929"/>
            <a:ext cx="7612063" cy="675116"/>
          </a:xfrm>
          <a:prstGeom prst="rect">
            <a:avLst/>
          </a:prstGeom>
        </p:spPr>
        <p:txBody>
          <a:bodyPr anchor="ctr" anchorCtr="0">
            <a:noAutofit/>
          </a:bodyPr>
          <a:lstStyle>
            <a:lvl1pPr algn="l" defTabSz="914400" rtl="0" eaLnBrk="1" latinLnBrk="0" hangingPunct="1">
              <a:lnSpc>
                <a:spcPct val="80000"/>
              </a:lnSpc>
              <a:spcBef>
                <a:spcPts val="0"/>
              </a:spcBef>
              <a:buNone/>
              <a:defRPr lang="en-US" sz="4000" b="1" i="0" kern="1200" dirty="0">
                <a:solidFill>
                  <a:schemeClr val="bg1"/>
                </a:solidFill>
                <a:latin typeface="+mj-lt"/>
                <a:ea typeface="+mj-ea"/>
                <a:cs typeface="Arial Bold"/>
              </a:defRPr>
            </a:lvl1pPr>
          </a:lstStyle>
          <a:p>
            <a:r>
              <a:rPr lang="en-US" dirty="0" smtClean="0"/>
              <a:t>Presentation Title</a:t>
            </a:r>
            <a:endParaRPr lang="en-US" dirty="0"/>
          </a:p>
        </p:txBody>
      </p:sp>
      <p:sp>
        <p:nvSpPr>
          <p:cNvPr id="15" name="TextBox 14"/>
          <p:cNvSpPr txBox="1"/>
          <p:nvPr userDrawn="1"/>
        </p:nvSpPr>
        <p:spPr>
          <a:xfrm>
            <a:off x="6705600" y="6361211"/>
            <a:ext cx="2257099"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700" dirty="0" smtClean="0">
                <a:solidFill>
                  <a:srgbClr val="B7DFEE"/>
                </a:solidFill>
                <a:latin typeface="Arial"/>
                <a:cs typeface="Arial"/>
              </a:rPr>
              <a:t>© 2014 Health Catalyst</a:t>
            </a:r>
          </a:p>
          <a:p>
            <a:pPr marL="0" marR="0" indent="0" algn="r" defTabSz="914400" rtl="0" eaLnBrk="1" fontAlgn="auto" latinLnBrk="0" hangingPunct="1">
              <a:lnSpc>
                <a:spcPct val="100000"/>
              </a:lnSpc>
              <a:spcBef>
                <a:spcPts val="0"/>
              </a:spcBef>
              <a:spcAft>
                <a:spcPts val="0"/>
              </a:spcAft>
              <a:buClrTx/>
              <a:buSzTx/>
              <a:buFontTx/>
              <a:buNone/>
              <a:tabLst/>
              <a:defRPr/>
            </a:pPr>
            <a:r>
              <a:rPr lang="en-US" sz="700" dirty="0" smtClean="0">
                <a:solidFill>
                  <a:srgbClr val="B7DFEE"/>
                </a:solidFill>
                <a:latin typeface="Arial"/>
                <a:cs typeface="Arial"/>
              </a:rPr>
              <a:t>www.healthcatalyst.com</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676656" y="369895"/>
            <a:ext cx="7795707" cy="521208"/>
          </a:xfrm>
        </p:spPr>
        <p:txBody>
          <a:bodyPr anchor="ctr" anchorCtr="0"/>
          <a:lstStyle>
            <a:lvl1pPr>
              <a:defRPr/>
            </a:lvl1pPr>
          </a:lstStyle>
          <a:p>
            <a:r>
              <a:rPr lang="en-US" dirty="0" smtClean="0"/>
              <a:t>Slide Title</a:t>
            </a:r>
            <a:endParaRPr lang="en-US" dirty="0"/>
          </a:p>
        </p:txBody>
      </p:sp>
      <p:sp>
        <p:nvSpPr>
          <p:cNvPr id="4" name="Content Placeholder 3"/>
          <p:cNvSpPr>
            <a:spLocks noGrp="1"/>
          </p:cNvSpPr>
          <p:nvPr>
            <p:ph sz="quarter" idx="11"/>
          </p:nvPr>
        </p:nvSpPr>
        <p:spPr>
          <a:xfrm>
            <a:off x="676656" y="1260475"/>
            <a:ext cx="7795832" cy="47625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35370646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Column with Subtitle">
    <p:spTree>
      <p:nvGrpSpPr>
        <p:cNvPr id="1" name=""/>
        <p:cNvGrpSpPr/>
        <p:nvPr/>
      </p:nvGrpSpPr>
      <p:grpSpPr>
        <a:xfrm>
          <a:off x="0" y="0"/>
          <a:ext cx="0" cy="0"/>
          <a:chOff x="0" y="0"/>
          <a:chExt cx="0" cy="0"/>
        </a:xfrm>
      </p:grpSpPr>
      <p:sp>
        <p:nvSpPr>
          <p:cNvPr id="13" name="Title 13"/>
          <p:cNvSpPr>
            <a:spLocks noGrp="1"/>
          </p:cNvSpPr>
          <p:nvPr>
            <p:ph type="title" hasCustomPrompt="1"/>
          </p:nvPr>
        </p:nvSpPr>
        <p:spPr>
          <a:xfrm>
            <a:off x="676656" y="365858"/>
            <a:ext cx="7790687" cy="521208"/>
          </a:xfrm>
        </p:spPr>
        <p:txBody>
          <a:bodyPr/>
          <a:lstStyle>
            <a:lvl1pPr>
              <a:defRPr/>
            </a:lvl1pPr>
          </a:lstStyle>
          <a:p>
            <a:r>
              <a:rPr lang="en-US" dirty="0" smtClean="0"/>
              <a:t>Slide Title</a:t>
            </a:r>
            <a:endParaRPr lang="en-US" dirty="0"/>
          </a:p>
        </p:txBody>
      </p:sp>
      <p:sp>
        <p:nvSpPr>
          <p:cNvPr id="14" name="Text Placeholder 2"/>
          <p:cNvSpPr>
            <a:spLocks noGrp="1"/>
          </p:cNvSpPr>
          <p:nvPr>
            <p:ph type="body" idx="14" hasCustomPrompt="1"/>
          </p:nvPr>
        </p:nvSpPr>
        <p:spPr>
          <a:xfrm>
            <a:off x="672686" y="1041738"/>
            <a:ext cx="7790687" cy="340093"/>
          </a:xfrm>
          <a:prstGeom prst="rect">
            <a:avLst/>
          </a:prstGeom>
        </p:spPr>
        <p:txBody>
          <a:bodyPr wrap="square" anchor="ctr" anchorCtr="0">
            <a:spAutoFit/>
          </a:bodyPr>
          <a:lstStyle>
            <a:lvl1pPr marL="0" indent="0">
              <a:lnSpc>
                <a:spcPct val="85000"/>
              </a:lnSpc>
              <a:spcBef>
                <a:spcPts val="0"/>
              </a:spcBef>
              <a:buNone/>
              <a:defRPr lang="en-US" sz="2600" b="0" kern="1200" dirty="0" smtClean="0">
                <a:solidFill>
                  <a:schemeClr val="tx1"/>
                </a:solidFill>
                <a:latin typeface="+mj-lt"/>
                <a:ea typeface="+mn-ea"/>
                <a:cs typeface="Aria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914400" rtl="0" eaLnBrk="1" latinLnBrk="0" hangingPunct="1">
              <a:lnSpc>
                <a:spcPct val="85000"/>
              </a:lnSpc>
              <a:spcBef>
                <a:spcPts val="0"/>
              </a:spcBef>
              <a:spcAft>
                <a:spcPts val="800"/>
              </a:spcAft>
              <a:buClr>
                <a:schemeClr val="bg1"/>
              </a:buClr>
              <a:buSzPct val="25000"/>
              <a:buFont typeface="Arial"/>
              <a:buNone/>
            </a:pPr>
            <a:r>
              <a:rPr lang="en-US" dirty="0" smtClean="0"/>
              <a:t>Slide Subtitle</a:t>
            </a:r>
          </a:p>
        </p:txBody>
      </p:sp>
      <p:sp>
        <p:nvSpPr>
          <p:cNvPr id="3" name="Content Placeholder 2"/>
          <p:cNvSpPr>
            <a:spLocks noGrp="1"/>
          </p:cNvSpPr>
          <p:nvPr>
            <p:ph sz="quarter" idx="16"/>
          </p:nvPr>
        </p:nvSpPr>
        <p:spPr>
          <a:xfrm>
            <a:off x="672686" y="1536700"/>
            <a:ext cx="7799802" cy="4486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21235448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676657" y="354794"/>
            <a:ext cx="7795706" cy="523220"/>
          </a:xfrm>
          <a:prstGeom prst="rect">
            <a:avLst/>
          </a:prstGeom>
        </p:spPr>
        <p:txBody>
          <a:bodyPr vert="horz" wrap="square" lIns="0" tIns="0" rIns="0" bIns="0" rtlCol="0" anchor="ctr" anchorCtr="0">
            <a:spAutoFit/>
          </a:bodyPr>
          <a:lstStyle>
            <a:lvl1pPr>
              <a:defRPr baseline="0"/>
            </a:lvl1pPr>
          </a:lstStyle>
          <a:p>
            <a:r>
              <a:rPr lang="en-US" dirty="0" smtClean="0"/>
              <a:t>Slide Title</a:t>
            </a:r>
            <a:endParaRPr lang="en-US" dirty="0"/>
          </a:p>
        </p:txBody>
      </p:sp>
      <p:sp>
        <p:nvSpPr>
          <p:cNvPr id="3" name="Content Placeholder 2"/>
          <p:cNvSpPr>
            <a:spLocks noGrp="1"/>
          </p:cNvSpPr>
          <p:nvPr>
            <p:ph sz="quarter" idx="16"/>
          </p:nvPr>
        </p:nvSpPr>
        <p:spPr>
          <a:xfrm>
            <a:off x="676657" y="1260475"/>
            <a:ext cx="3687381" cy="47625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7"/>
          </p:nvPr>
        </p:nvSpPr>
        <p:spPr>
          <a:xfrm>
            <a:off x="4785135" y="1260475"/>
            <a:ext cx="3687227" cy="47625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41416939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with Subtitle">
    <p:spTree>
      <p:nvGrpSpPr>
        <p:cNvPr id="1" name=""/>
        <p:cNvGrpSpPr/>
        <p:nvPr/>
      </p:nvGrpSpPr>
      <p:grpSpPr>
        <a:xfrm>
          <a:off x="0" y="0"/>
          <a:ext cx="0" cy="0"/>
          <a:chOff x="0" y="0"/>
          <a:chExt cx="0" cy="0"/>
        </a:xfrm>
      </p:grpSpPr>
      <p:sp>
        <p:nvSpPr>
          <p:cNvPr id="17" name="Title Placeholder 1"/>
          <p:cNvSpPr>
            <a:spLocks noGrp="1"/>
          </p:cNvSpPr>
          <p:nvPr>
            <p:ph type="title" hasCustomPrompt="1"/>
          </p:nvPr>
        </p:nvSpPr>
        <p:spPr>
          <a:xfrm>
            <a:off x="676656" y="348646"/>
            <a:ext cx="7795705" cy="523220"/>
          </a:xfrm>
          <a:prstGeom prst="rect">
            <a:avLst/>
          </a:prstGeom>
        </p:spPr>
        <p:txBody>
          <a:bodyPr vert="horz" wrap="square" lIns="0" tIns="0" rIns="0" bIns="0" rtlCol="0" anchor="ctr" anchorCtr="0">
            <a:spAutoFit/>
          </a:bodyPr>
          <a:lstStyle>
            <a:lvl1pPr>
              <a:defRPr/>
            </a:lvl1pPr>
          </a:lstStyle>
          <a:p>
            <a:r>
              <a:rPr lang="en-US" dirty="0" smtClean="0"/>
              <a:t>Slide Title</a:t>
            </a:r>
            <a:endParaRPr lang="en-US" dirty="0"/>
          </a:p>
        </p:txBody>
      </p:sp>
      <p:sp>
        <p:nvSpPr>
          <p:cNvPr id="8" name="Text Placeholder 2"/>
          <p:cNvSpPr>
            <a:spLocks noGrp="1"/>
          </p:cNvSpPr>
          <p:nvPr>
            <p:ph type="body" idx="14" hasCustomPrompt="1"/>
          </p:nvPr>
        </p:nvSpPr>
        <p:spPr>
          <a:xfrm>
            <a:off x="676655" y="1045020"/>
            <a:ext cx="7795705" cy="313932"/>
          </a:xfrm>
          <a:prstGeom prst="rect">
            <a:avLst/>
          </a:prstGeom>
        </p:spPr>
        <p:txBody>
          <a:bodyPr wrap="square" anchor="ctr" anchorCtr="0">
            <a:spAutoFit/>
          </a:bodyPr>
          <a:lstStyle>
            <a:lvl1pPr marL="0" indent="0">
              <a:lnSpc>
                <a:spcPct val="85000"/>
              </a:lnSpc>
              <a:spcBef>
                <a:spcPts val="0"/>
              </a:spcBef>
              <a:buNone/>
              <a:defRPr lang="en-US" sz="2400" b="0" kern="1200" dirty="0" smtClean="0">
                <a:solidFill>
                  <a:schemeClr val="tx1"/>
                </a:solidFill>
                <a:latin typeface="+mj-lt"/>
                <a:ea typeface="+mn-ea"/>
                <a:cs typeface="Aria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914400" rtl="0" eaLnBrk="1" latinLnBrk="0" hangingPunct="1">
              <a:lnSpc>
                <a:spcPct val="85000"/>
              </a:lnSpc>
              <a:spcBef>
                <a:spcPts val="0"/>
              </a:spcBef>
              <a:spcAft>
                <a:spcPts val="800"/>
              </a:spcAft>
              <a:buClr>
                <a:schemeClr val="bg1"/>
              </a:buClr>
              <a:buSzPct val="25000"/>
              <a:buFont typeface="Arial"/>
              <a:buNone/>
            </a:pPr>
            <a:r>
              <a:rPr lang="en-US" dirty="0" smtClean="0"/>
              <a:t>Slide Subtitle</a:t>
            </a:r>
          </a:p>
        </p:txBody>
      </p:sp>
      <p:sp>
        <p:nvSpPr>
          <p:cNvPr id="3" name="Content Placeholder 2"/>
          <p:cNvSpPr>
            <a:spLocks noGrp="1"/>
          </p:cNvSpPr>
          <p:nvPr>
            <p:ph sz="quarter" idx="17"/>
          </p:nvPr>
        </p:nvSpPr>
        <p:spPr>
          <a:xfrm>
            <a:off x="676656" y="1541463"/>
            <a:ext cx="3682619" cy="4481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8"/>
          </p:nvPr>
        </p:nvSpPr>
        <p:spPr>
          <a:xfrm>
            <a:off x="4776788" y="1541463"/>
            <a:ext cx="3695572" cy="4481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6257628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with Subtitles">
    <p:spTree>
      <p:nvGrpSpPr>
        <p:cNvPr id="1" name=""/>
        <p:cNvGrpSpPr/>
        <p:nvPr/>
      </p:nvGrpSpPr>
      <p:grpSpPr>
        <a:xfrm>
          <a:off x="0" y="0"/>
          <a:ext cx="0" cy="0"/>
          <a:chOff x="0" y="0"/>
          <a:chExt cx="0" cy="0"/>
        </a:xfrm>
      </p:grpSpPr>
      <p:sp>
        <p:nvSpPr>
          <p:cNvPr id="7" name="Text Placeholder 2"/>
          <p:cNvSpPr>
            <a:spLocks noGrp="1"/>
          </p:cNvSpPr>
          <p:nvPr>
            <p:ph type="body" idx="14" hasCustomPrompt="1"/>
          </p:nvPr>
        </p:nvSpPr>
        <p:spPr>
          <a:xfrm>
            <a:off x="676656" y="1050011"/>
            <a:ext cx="3695043" cy="313932"/>
          </a:xfrm>
          <a:prstGeom prst="rect">
            <a:avLst/>
          </a:prstGeom>
        </p:spPr>
        <p:txBody>
          <a:bodyPr wrap="square" anchor="ctr" anchorCtr="0">
            <a:spAutoFit/>
          </a:bodyPr>
          <a:lstStyle>
            <a:lvl1pPr marL="0" indent="0">
              <a:lnSpc>
                <a:spcPct val="85000"/>
              </a:lnSpc>
              <a:spcBef>
                <a:spcPts val="0"/>
              </a:spcBef>
              <a:buNone/>
              <a:defRPr lang="en-US" sz="2400" b="0" kern="1200" dirty="0" smtClean="0">
                <a:solidFill>
                  <a:schemeClr val="tx1"/>
                </a:solidFill>
                <a:latin typeface="+mj-lt"/>
                <a:ea typeface="+mn-ea"/>
                <a:cs typeface="Aria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914400" rtl="0" eaLnBrk="1" latinLnBrk="0" hangingPunct="1">
              <a:lnSpc>
                <a:spcPct val="85000"/>
              </a:lnSpc>
              <a:spcBef>
                <a:spcPts val="0"/>
              </a:spcBef>
              <a:spcAft>
                <a:spcPts val="800"/>
              </a:spcAft>
              <a:buClr>
                <a:schemeClr val="bg1"/>
              </a:buClr>
              <a:buSzPct val="25000"/>
              <a:buFont typeface="Arial"/>
              <a:buNone/>
            </a:pPr>
            <a:r>
              <a:rPr lang="en-US" dirty="0" smtClean="0"/>
              <a:t>Column 1 Subtitle</a:t>
            </a:r>
          </a:p>
        </p:txBody>
      </p:sp>
      <p:sp>
        <p:nvSpPr>
          <p:cNvPr id="8" name="Text Placeholder 4"/>
          <p:cNvSpPr>
            <a:spLocks noGrp="1"/>
          </p:cNvSpPr>
          <p:nvPr>
            <p:ph type="body" sz="quarter" idx="3" hasCustomPrompt="1"/>
          </p:nvPr>
        </p:nvSpPr>
        <p:spPr>
          <a:xfrm>
            <a:off x="4777319" y="1052760"/>
            <a:ext cx="3695044" cy="310896"/>
          </a:xfrm>
          <a:prstGeom prst="rect">
            <a:avLst/>
          </a:prstGeom>
        </p:spPr>
        <p:txBody>
          <a:bodyPr wrap="square" anchor="ctr" anchorCtr="0">
            <a:spAutoFit/>
          </a:bodyPr>
          <a:lstStyle>
            <a:lvl1pPr marL="0" indent="0">
              <a:lnSpc>
                <a:spcPct val="85000"/>
              </a:lnSpc>
              <a:spcBef>
                <a:spcPts val="0"/>
              </a:spcBef>
              <a:buNone/>
              <a:defRPr lang="en-US" sz="2400" b="0" kern="1200" dirty="0" smtClean="0">
                <a:solidFill>
                  <a:schemeClr val="tx1"/>
                </a:solidFill>
                <a:latin typeface="+mj-lt"/>
                <a:ea typeface="+mn-ea"/>
                <a:cs typeface="Aria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914400" rtl="0" eaLnBrk="1" latinLnBrk="0" hangingPunct="1">
              <a:lnSpc>
                <a:spcPct val="85000"/>
              </a:lnSpc>
              <a:spcBef>
                <a:spcPts val="0"/>
              </a:spcBef>
              <a:spcAft>
                <a:spcPts val="800"/>
              </a:spcAft>
              <a:buClr>
                <a:schemeClr val="bg1"/>
              </a:buClr>
              <a:buSzPct val="25000"/>
              <a:buFont typeface="Arial"/>
              <a:buNone/>
            </a:pPr>
            <a:r>
              <a:rPr lang="en-US" dirty="0" smtClean="0"/>
              <a:t>Column 2 Subtitle</a:t>
            </a:r>
          </a:p>
        </p:txBody>
      </p:sp>
      <p:sp>
        <p:nvSpPr>
          <p:cNvPr id="17" name="Title Placeholder 1"/>
          <p:cNvSpPr>
            <a:spLocks noGrp="1"/>
          </p:cNvSpPr>
          <p:nvPr>
            <p:ph type="title" hasCustomPrompt="1"/>
          </p:nvPr>
        </p:nvSpPr>
        <p:spPr>
          <a:xfrm>
            <a:off x="676656" y="358920"/>
            <a:ext cx="7795707" cy="523220"/>
          </a:xfrm>
          <a:prstGeom prst="rect">
            <a:avLst/>
          </a:prstGeom>
        </p:spPr>
        <p:txBody>
          <a:bodyPr vert="horz" wrap="square" lIns="0" tIns="0" rIns="0" bIns="0" rtlCol="0" anchor="ctr" anchorCtr="0">
            <a:spAutoFit/>
          </a:bodyPr>
          <a:lstStyle>
            <a:lvl1pPr>
              <a:defRPr/>
            </a:lvl1pPr>
          </a:lstStyle>
          <a:p>
            <a:r>
              <a:rPr lang="en-US" dirty="0" smtClean="0"/>
              <a:t>Slide Title</a:t>
            </a:r>
            <a:endParaRPr lang="en-US" dirty="0"/>
          </a:p>
        </p:txBody>
      </p:sp>
      <p:sp>
        <p:nvSpPr>
          <p:cNvPr id="3" name="Content Placeholder 2"/>
          <p:cNvSpPr>
            <a:spLocks noGrp="1"/>
          </p:cNvSpPr>
          <p:nvPr>
            <p:ph sz="quarter" idx="17"/>
          </p:nvPr>
        </p:nvSpPr>
        <p:spPr>
          <a:xfrm>
            <a:off x="676656" y="1531938"/>
            <a:ext cx="3695319" cy="4491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8"/>
          </p:nvPr>
        </p:nvSpPr>
        <p:spPr>
          <a:xfrm>
            <a:off x="4776788" y="1531938"/>
            <a:ext cx="3695575" cy="4491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24221352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Title 13"/>
          <p:cNvSpPr>
            <a:spLocks noGrp="1"/>
          </p:cNvSpPr>
          <p:nvPr>
            <p:ph type="title" hasCustomPrompt="1"/>
          </p:nvPr>
        </p:nvSpPr>
        <p:spPr>
          <a:xfrm>
            <a:off x="676656" y="365858"/>
            <a:ext cx="7790687" cy="521208"/>
          </a:xfrm>
        </p:spPr>
        <p:txBody>
          <a:bodyPr/>
          <a:lstStyle>
            <a:lvl1pPr>
              <a:defRPr/>
            </a:lvl1pPr>
          </a:lstStyle>
          <a:p>
            <a:r>
              <a:rPr lang="en-US" dirty="0" smtClean="0"/>
              <a:t>Slide Title</a:t>
            </a:r>
            <a:endParaRPr lang="en-US" dirty="0"/>
          </a:p>
        </p:txBody>
      </p:sp>
      <p:sp>
        <p:nvSpPr>
          <p:cNvPr id="6"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4442295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3"/>
          <p:cNvSpPr>
            <a:spLocks noGrp="1"/>
          </p:cNvSpPr>
          <p:nvPr>
            <p:ph type="title" hasCustomPrompt="1"/>
          </p:nvPr>
        </p:nvSpPr>
        <p:spPr>
          <a:xfrm>
            <a:off x="676656" y="365858"/>
            <a:ext cx="7790687" cy="521208"/>
          </a:xfrm>
        </p:spPr>
        <p:txBody>
          <a:bodyPr/>
          <a:lstStyle>
            <a:lvl1pPr>
              <a:defRPr/>
            </a:lvl1pPr>
          </a:lstStyle>
          <a:p>
            <a:r>
              <a:rPr lang="en-US" dirty="0" smtClean="0"/>
              <a:t>Slide Title</a:t>
            </a:r>
            <a:endParaRPr lang="en-US" dirty="0"/>
          </a:p>
        </p:txBody>
      </p:sp>
      <p:sp>
        <p:nvSpPr>
          <p:cNvPr id="12" name="Text Placeholder 2"/>
          <p:cNvSpPr>
            <a:spLocks noGrp="1"/>
          </p:cNvSpPr>
          <p:nvPr>
            <p:ph type="body" idx="14" hasCustomPrompt="1"/>
          </p:nvPr>
        </p:nvSpPr>
        <p:spPr>
          <a:xfrm>
            <a:off x="672686" y="1041738"/>
            <a:ext cx="7790687" cy="340093"/>
          </a:xfrm>
          <a:prstGeom prst="rect">
            <a:avLst/>
          </a:prstGeom>
        </p:spPr>
        <p:txBody>
          <a:bodyPr wrap="square" anchor="ctr" anchorCtr="0">
            <a:spAutoFit/>
          </a:bodyPr>
          <a:lstStyle>
            <a:lvl1pPr marL="0" indent="0">
              <a:lnSpc>
                <a:spcPct val="85000"/>
              </a:lnSpc>
              <a:spcBef>
                <a:spcPts val="0"/>
              </a:spcBef>
              <a:buNone/>
              <a:defRPr lang="en-US" sz="2600" b="0" kern="1200" dirty="0" smtClean="0">
                <a:solidFill>
                  <a:schemeClr val="tx1"/>
                </a:solidFill>
                <a:latin typeface="+mj-lt"/>
                <a:ea typeface="+mn-ea"/>
                <a:cs typeface="Aria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914400" rtl="0" eaLnBrk="1" latinLnBrk="0" hangingPunct="1">
              <a:lnSpc>
                <a:spcPct val="85000"/>
              </a:lnSpc>
              <a:spcBef>
                <a:spcPts val="0"/>
              </a:spcBef>
              <a:spcAft>
                <a:spcPts val="800"/>
              </a:spcAft>
              <a:buClr>
                <a:schemeClr val="bg1"/>
              </a:buClr>
              <a:buSzPct val="25000"/>
              <a:buFont typeface="Arial"/>
              <a:buNone/>
            </a:pPr>
            <a:r>
              <a:rPr lang="en-US" dirty="0" smtClean="0"/>
              <a:t>Slide Subtitle</a:t>
            </a:r>
          </a:p>
        </p:txBody>
      </p:sp>
      <p:sp>
        <p:nvSpPr>
          <p:cNvPr id="7"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40905122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30945057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2" name="Rectangle 1"/>
          <p:cNvSpPr/>
          <p:nvPr userDrawn="1"/>
        </p:nvSpPr>
        <p:spPr>
          <a:xfrm>
            <a:off x="8112369" y="-1"/>
            <a:ext cx="1031631" cy="1511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a:t>
            </a:r>
            <a:endParaRPr lang="en-US" dirty="0">
              <a:solidFill>
                <a:prstClr val="white"/>
              </a:solidFill>
            </a:endParaRPr>
          </a:p>
        </p:txBody>
      </p:sp>
      <p:sp>
        <p:nvSpPr>
          <p:cNvPr id="6"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31557339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uced Footer">
    <p:spTree>
      <p:nvGrpSpPr>
        <p:cNvPr id="1" name=""/>
        <p:cNvGrpSpPr/>
        <p:nvPr/>
      </p:nvGrpSpPr>
      <p:grpSpPr>
        <a:xfrm>
          <a:off x="0" y="0"/>
          <a:ext cx="0" cy="0"/>
          <a:chOff x="0" y="0"/>
          <a:chExt cx="0" cy="0"/>
        </a:xfrm>
      </p:grpSpPr>
      <p:sp>
        <p:nvSpPr>
          <p:cNvPr id="7" name="TextBox 6"/>
          <p:cNvSpPr txBox="1"/>
          <p:nvPr userDrawn="1"/>
        </p:nvSpPr>
        <p:spPr>
          <a:xfrm>
            <a:off x="4289901" y="6500152"/>
            <a:ext cx="556260" cy="230832"/>
          </a:xfrm>
          <a:prstGeom prst="rect">
            <a:avLst/>
          </a:prstGeom>
          <a:noFill/>
        </p:spPr>
        <p:txBody>
          <a:bodyPr wrap="square" rtlCol="0">
            <a:spAutoFit/>
          </a:bodyPr>
          <a:lstStyle/>
          <a:p>
            <a:pPr algn="ctr">
              <a:defRPr/>
            </a:pPr>
            <a:fld id="{80374F62-E58F-4C1F-B5D3-2493732D308A}" type="slidenum">
              <a:rPr lang="en-US" sz="900" smtClean="0">
                <a:solidFill>
                  <a:prstClr val="white"/>
                </a:solidFill>
              </a:rPr>
              <a:pPr algn="ctr">
                <a:defRPr/>
              </a:pPr>
              <a:t>‹#›</a:t>
            </a:fld>
            <a:endParaRPr lang="en-US" sz="1600" dirty="0">
              <a:solidFill>
                <a:srgbClr val="404040"/>
              </a:solidFill>
            </a:endParaRPr>
          </a:p>
        </p:txBody>
      </p:sp>
      <p:sp>
        <p:nvSpPr>
          <p:cNvPr id="4" name="Rectangle 3"/>
          <p:cNvSpPr/>
          <p:nvPr userDrawn="1"/>
        </p:nvSpPr>
        <p:spPr>
          <a:xfrm>
            <a:off x="0" y="5989320"/>
            <a:ext cx="9144000" cy="868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5" name="Rectangle 4"/>
          <p:cNvSpPr/>
          <p:nvPr userDrawn="1"/>
        </p:nvSpPr>
        <p:spPr>
          <a:xfrm>
            <a:off x="0" y="6720840"/>
            <a:ext cx="9144000" cy="137160"/>
          </a:xfrm>
          <a:prstGeom prst="rect">
            <a:avLst/>
          </a:prstGeom>
          <a:gradFill>
            <a:gsLst>
              <a:gs pos="21000">
                <a:srgbClr val="00618A"/>
              </a:gs>
              <a:gs pos="79000">
                <a:srgbClr val="0096DD"/>
              </a:gs>
            </a:gsLst>
            <a:lin ang="0" scaled="0"/>
          </a:gradFill>
          <a:ln>
            <a:noFill/>
          </a:ln>
          <a:effectLst>
            <a:outerShdw blurRad="215900" dir="270000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2" name="Title 13"/>
          <p:cNvSpPr>
            <a:spLocks noGrp="1"/>
          </p:cNvSpPr>
          <p:nvPr>
            <p:ph type="title" hasCustomPrompt="1"/>
          </p:nvPr>
        </p:nvSpPr>
        <p:spPr>
          <a:xfrm>
            <a:off x="676656" y="365858"/>
            <a:ext cx="7790687" cy="521208"/>
          </a:xfrm>
        </p:spPr>
        <p:txBody>
          <a:bodyPr/>
          <a:lstStyle>
            <a:lvl1pPr>
              <a:defRPr/>
            </a:lvl1pPr>
          </a:lstStyle>
          <a:p>
            <a:r>
              <a:rPr lang="en-US" dirty="0" smtClean="0"/>
              <a:t>Slide Title</a:t>
            </a:r>
            <a:endParaRPr lang="en-US" dirty="0"/>
          </a:p>
        </p:txBody>
      </p:sp>
    </p:spTree>
    <p:extLst>
      <p:ext uri="{BB962C8B-B14F-4D97-AF65-F5344CB8AC3E}">
        <p14:creationId xmlns:p14="http://schemas.microsoft.com/office/powerpoint/2010/main" val="23162768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21" name="Picture 20" descr="section-image1.jpg"/>
          <p:cNvPicPr>
            <a:picLocks noChangeAspect="1"/>
          </p:cNvPicPr>
          <p:nvPr userDrawn="1"/>
        </p:nvPicPr>
        <p:blipFill rotWithShape="1">
          <a:blip r:embed="rId2" cstate="print"/>
          <a:srcRect l="2150" r="15441"/>
          <a:stretch/>
        </p:blipFill>
        <p:spPr>
          <a:xfrm>
            <a:off x="0" y="2971800"/>
            <a:ext cx="9173695" cy="3200400"/>
          </a:xfrm>
          <a:prstGeom prst="rect">
            <a:avLst/>
          </a:prstGeom>
        </p:spPr>
      </p:pic>
      <p:sp>
        <p:nvSpPr>
          <p:cNvPr id="20" name="Rectangle 19"/>
          <p:cNvSpPr/>
          <p:nvPr userDrawn="1"/>
        </p:nvSpPr>
        <p:spPr>
          <a:xfrm>
            <a:off x="0" y="2324101"/>
            <a:ext cx="9144000" cy="691286"/>
          </a:xfrm>
          <a:prstGeom prst="rect">
            <a:avLst/>
          </a:prstGeom>
          <a:gradFill>
            <a:gsLst>
              <a:gs pos="21000">
                <a:srgbClr val="00618A"/>
              </a:gs>
              <a:gs pos="79000">
                <a:srgbClr val="0096DD"/>
              </a:gs>
            </a:gsLst>
            <a:lin ang="0" scaled="0"/>
          </a:gradFill>
          <a:ln>
            <a:noFill/>
          </a:ln>
          <a:effectLst>
            <a:outerShdw blurRad="254000" dir="5400000">
              <a:srgbClr val="000000">
                <a:alpha val="7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2" name="Rectangle 11"/>
          <p:cNvSpPr/>
          <p:nvPr userDrawn="1"/>
        </p:nvSpPr>
        <p:spPr>
          <a:xfrm>
            <a:off x="0" y="6172200"/>
            <a:ext cx="9144000" cy="685800"/>
          </a:xfrm>
          <a:prstGeom prst="rect">
            <a:avLst/>
          </a:prstGeom>
          <a:gradFill>
            <a:gsLst>
              <a:gs pos="21000">
                <a:srgbClr val="00618A"/>
              </a:gs>
              <a:gs pos="79000">
                <a:srgbClr val="0096DD"/>
              </a:gs>
            </a:gsLst>
            <a:lin ang="0" scaled="0"/>
          </a:gradFill>
          <a:ln>
            <a:noFill/>
          </a:ln>
          <a:effectLst>
            <a:outerShdw blurRad="215900" dir="270000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15" name="Rectangle 14"/>
          <p:cNvSpPr/>
          <p:nvPr userDrawn="1"/>
        </p:nvSpPr>
        <p:spPr>
          <a:xfrm>
            <a:off x="0" y="0"/>
            <a:ext cx="9144000" cy="23273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p>
        </p:txBody>
      </p:sp>
      <p:pic>
        <p:nvPicPr>
          <p:cNvPr id="24" name="Picture 23" descr="logomark-big.jpg"/>
          <p:cNvPicPr>
            <a:picLocks noChangeAspect="1"/>
          </p:cNvPicPr>
          <p:nvPr userDrawn="1"/>
        </p:nvPicPr>
        <p:blipFill>
          <a:blip r:embed="rId3" cstate="print"/>
          <a:stretch>
            <a:fillRect/>
          </a:stretch>
        </p:blipFill>
        <p:spPr>
          <a:xfrm>
            <a:off x="7442689" y="168772"/>
            <a:ext cx="1163193" cy="1922272"/>
          </a:xfrm>
          <a:prstGeom prst="rect">
            <a:avLst/>
          </a:prstGeom>
        </p:spPr>
      </p:pic>
      <p:sp>
        <p:nvSpPr>
          <p:cNvPr id="17" name="Title 1"/>
          <p:cNvSpPr>
            <a:spLocks noGrp="1"/>
          </p:cNvSpPr>
          <p:nvPr>
            <p:ph type="ctrTitle" hasCustomPrompt="1"/>
          </p:nvPr>
        </p:nvSpPr>
        <p:spPr>
          <a:xfrm>
            <a:off x="539262" y="860604"/>
            <a:ext cx="6768123" cy="538609"/>
          </a:xfrm>
          <a:prstGeom prst="rect">
            <a:avLst/>
          </a:prstGeom>
        </p:spPr>
        <p:txBody>
          <a:bodyPr wrap="square" anchor="ctr" anchorCtr="0">
            <a:spAutoFit/>
          </a:bodyPr>
          <a:lstStyle>
            <a:lvl1pPr algn="l" defTabSz="914400" rtl="0" eaLnBrk="1" latinLnBrk="0" hangingPunct="1">
              <a:lnSpc>
                <a:spcPct val="85000"/>
              </a:lnSpc>
              <a:spcBef>
                <a:spcPts val="0"/>
              </a:spcBef>
              <a:buNone/>
              <a:defRPr lang="en-US" sz="4000" b="1" i="0" kern="1200" dirty="0">
                <a:solidFill>
                  <a:schemeClr val="tx2"/>
                </a:solidFill>
                <a:latin typeface="+mj-lt"/>
                <a:ea typeface="+mj-ea"/>
                <a:cs typeface="Arial"/>
              </a:defRPr>
            </a:lvl1pPr>
          </a:lstStyle>
          <a:p>
            <a:r>
              <a:rPr lang="en-US" dirty="0" smtClean="0"/>
              <a:t>Section Title</a:t>
            </a:r>
            <a:endParaRPr lang="en-US" dirty="0"/>
          </a:p>
        </p:txBody>
      </p:sp>
      <p:pic>
        <p:nvPicPr>
          <p:cNvPr id="11" name="Picture 10" descr="logo.png"/>
          <p:cNvPicPr>
            <a:picLocks noChangeAspect="1"/>
          </p:cNvPicPr>
          <p:nvPr userDrawn="1"/>
        </p:nvPicPr>
        <p:blipFill>
          <a:blip r:embed="rId4" cstate="print"/>
          <a:stretch>
            <a:fillRect/>
          </a:stretch>
        </p:blipFill>
        <p:spPr>
          <a:xfrm>
            <a:off x="264075" y="6324600"/>
            <a:ext cx="1447800" cy="366047"/>
          </a:xfrm>
          <a:prstGeom prst="rect">
            <a:avLst/>
          </a:prstGeom>
        </p:spPr>
      </p:pic>
      <p:sp>
        <p:nvSpPr>
          <p:cNvPr id="10" name="TextBox 9"/>
          <p:cNvSpPr txBox="1"/>
          <p:nvPr userDrawn="1"/>
        </p:nvSpPr>
        <p:spPr>
          <a:xfrm>
            <a:off x="6705600" y="6361211"/>
            <a:ext cx="2257099"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700" dirty="0" smtClean="0">
                <a:solidFill>
                  <a:srgbClr val="B7DFEE"/>
                </a:solidFill>
                <a:latin typeface="Arial"/>
                <a:cs typeface="Arial"/>
              </a:rPr>
              <a:t>© 2014 Health Catalyst</a:t>
            </a:r>
          </a:p>
          <a:p>
            <a:pPr marL="0" marR="0" indent="0" algn="r" defTabSz="914400" rtl="0" eaLnBrk="1" fontAlgn="auto" latinLnBrk="0" hangingPunct="1">
              <a:lnSpc>
                <a:spcPct val="100000"/>
              </a:lnSpc>
              <a:spcBef>
                <a:spcPts val="0"/>
              </a:spcBef>
              <a:spcAft>
                <a:spcPts val="0"/>
              </a:spcAft>
              <a:buClrTx/>
              <a:buSzTx/>
              <a:buFontTx/>
              <a:buNone/>
              <a:tabLst/>
              <a:defRPr/>
            </a:pPr>
            <a:r>
              <a:rPr lang="en-US" sz="700" dirty="0" smtClean="0">
                <a:solidFill>
                  <a:srgbClr val="B7DFEE"/>
                </a:solidFill>
                <a:latin typeface="Arial"/>
                <a:cs typeface="Arial"/>
              </a:rPr>
              <a:t>www.healthcatalyst.com</a:t>
            </a:r>
          </a:p>
        </p:txBody>
      </p:sp>
      <p:sp>
        <p:nvSpPr>
          <p:cNvPr id="13" name="TextBox 12"/>
          <p:cNvSpPr txBox="1"/>
          <p:nvPr userDrawn="1"/>
        </p:nvSpPr>
        <p:spPr>
          <a:xfrm>
            <a:off x="3689386" y="6391989"/>
            <a:ext cx="1765227" cy="246221"/>
          </a:xfrm>
          <a:prstGeom prst="rect">
            <a:avLst/>
          </a:prstGeom>
          <a:noFill/>
        </p:spPr>
        <p:txBody>
          <a:bodyPr wrap="non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00" dirty="0" smtClean="0">
                <a:solidFill>
                  <a:schemeClr val="accent1">
                    <a:lumMod val="20000"/>
                    <a:lumOff val="80000"/>
                  </a:schemeClr>
                </a:solidFill>
                <a:latin typeface="+mn-lt"/>
                <a:cs typeface="Arial"/>
              </a:rPr>
              <a:t>Proprietary and Confidential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uced Footer Blank">
    <p:spTree>
      <p:nvGrpSpPr>
        <p:cNvPr id="1" name=""/>
        <p:cNvGrpSpPr/>
        <p:nvPr/>
      </p:nvGrpSpPr>
      <p:grpSpPr>
        <a:xfrm>
          <a:off x="0" y="0"/>
          <a:ext cx="0" cy="0"/>
          <a:chOff x="0" y="0"/>
          <a:chExt cx="0" cy="0"/>
        </a:xfrm>
      </p:grpSpPr>
      <p:sp>
        <p:nvSpPr>
          <p:cNvPr id="3" name="Rectangle 2"/>
          <p:cNvSpPr/>
          <p:nvPr userDrawn="1"/>
        </p:nvSpPr>
        <p:spPr>
          <a:xfrm>
            <a:off x="0" y="5989320"/>
            <a:ext cx="9144000" cy="868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4" name="Rectangle 3"/>
          <p:cNvSpPr/>
          <p:nvPr userDrawn="1"/>
        </p:nvSpPr>
        <p:spPr>
          <a:xfrm>
            <a:off x="0" y="6720840"/>
            <a:ext cx="9144000" cy="137160"/>
          </a:xfrm>
          <a:prstGeom prst="rect">
            <a:avLst/>
          </a:prstGeom>
          <a:gradFill>
            <a:gsLst>
              <a:gs pos="21000">
                <a:srgbClr val="00618A"/>
              </a:gs>
              <a:gs pos="79000">
                <a:srgbClr val="0096DD"/>
              </a:gs>
            </a:gsLst>
            <a:lin ang="0" scaled="0"/>
          </a:gradFill>
          <a:ln>
            <a:noFill/>
          </a:ln>
          <a:effectLst>
            <a:outerShdw blurRad="215900" dir="270000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Tree>
    <p:extLst>
      <p:ext uri="{BB962C8B-B14F-4D97-AF65-F5344CB8AC3E}">
        <p14:creationId xmlns:p14="http://schemas.microsoft.com/office/powerpoint/2010/main" val="13113987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uced Footer Blank (no logo)">
    <p:spTree>
      <p:nvGrpSpPr>
        <p:cNvPr id="1" name=""/>
        <p:cNvGrpSpPr/>
        <p:nvPr/>
      </p:nvGrpSpPr>
      <p:grpSpPr>
        <a:xfrm>
          <a:off x="0" y="0"/>
          <a:ext cx="0" cy="0"/>
          <a:chOff x="0" y="0"/>
          <a:chExt cx="0" cy="0"/>
        </a:xfrm>
      </p:grpSpPr>
      <p:sp>
        <p:nvSpPr>
          <p:cNvPr id="3" name="Rectangle 2"/>
          <p:cNvSpPr/>
          <p:nvPr userDrawn="1"/>
        </p:nvSpPr>
        <p:spPr>
          <a:xfrm>
            <a:off x="0" y="5989320"/>
            <a:ext cx="9144000" cy="868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4" name="Rectangle 3"/>
          <p:cNvSpPr/>
          <p:nvPr userDrawn="1"/>
        </p:nvSpPr>
        <p:spPr>
          <a:xfrm>
            <a:off x="0" y="6720840"/>
            <a:ext cx="9144000" cy="137160"/>
          </a:xfrm>
          <a:prstGeom prst="rect">
            <a:avLst/>
          </a:prstGeom>
          <a:gradFill>
            <a:gsLst>
              <a:gs pos="21000">
                <a:srgbClr val="00618A"/>
              </a:gs>
              <a:gs pos="79000">
                <a:srgbClr val="0096DD"/>
              </a:gs>
            </a:gsLst>
            <a:lin ang="0" scaled="0"/>
          </a:gradFill>
          <a:ln>
            <a:noFill/>
          </a:ln>
          <a:effectLst>
            <a:outerShdw blurRad="215900" dir="270000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5" name="Rectangle 4"/>
          <p:cNvSpPr/>
          <p:nvPr userDrawn="1"/>
        </p:nvSpPr>
        <p:spPr>
          <a:xfrm>
            <a:off x="8112369" y="0"/>
            <a:ext cx="1031631" cy="1457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a:t>
            </a:r>
            <a:endParaRPr lang="en-US" dirty="0">
              <a:solidFill>
                <a:prstClr val="white"/>
              </a:solidFill>
            </a:endParaRPr>
          </a:p>
        </p:txBody>
      </p:sp>
    </p:spTree>
    <p:extLst>
      <p:ext uri="{BB962C8B-B14F-4D97-AF65-F5344CB8AC3E}">
        <p14:creationId xmlns:p14="http://schemas.microsoft.com/office/powerpoint/2010/main" val="10152660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ean Sheet">
    <p:spTree>
      <p:nvGrpSpPr>
        <p:cNvPr id="1" name=""/>
        <p:cNvGrpSpPr/>
        <p:nvPr/>
      </p:nvGrpSpPr>
      <p:grpSpPr>
        <a:xfrm>
          <a:off x="0" y="0"/>
          <a:ext cx="0" cy="0"/>
          <a:chOff x="0" y="0"/>
          <a:chExt cx="0" cy="0"/>
        </a:xfrm>
      </p:grpSpPr>
      <p:sp>
        <p:nvSpPr>
          <p:cNvPr id="3" name="Rectangle 2"/>
          <p:cNvSpPr/>
          <p:nvPr userDrawn="1"/>
        </p:nvSpPr>
        <p:spPr>
          <a:xfrm>
            <a:off x="0" y="5989320"/>
            <a:ext cx="9144000" cy="868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5" name="Rectangle 4"/>
          <p:cNvSpPr/>
          <p:nvPr userDrawn="1"/>
        </p:nvSpPr>
        <p:spPr>
          <a:xfrm>
            <a:off x="8112369" y="-1"/>
            <a:ext cx="1031631" cy="1461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a:t>
            </a:r>
            <a:endParaRPr lang="en-US" dirty="0">
              <a:solidFill>
                <a:prstClr val="white"/>
              </a:solidFill>
            </a:endParaRPr>
          </a:p>
        </p:txBody>
      </p:sp>
    </p:spTree>
    <p:extLst>
      <p:ext uri="{BB962C8B-B14F-4D97-AF65-F5344CB8AC3E}">
        <p14:creationId xmlns:p14="http://schemas.microsoft.com/office/powerpoint/2010/main" val="3431438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27200"/>
            <a:ext cx="8229600" cy="4791075"/>
          </a:xfr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Clr>
                <a:srgbClr val="00AEEF"/>
              </a:buClr>
              <a:buFont typeface="Arial" charset="0"/>
              <a:buChar char="•"/>
              <a:defRPr lang="en-US" sz="2400" dirty="0" smtClean="0">
                <a:solidFill>
                  <a:schemeClr val="tx2">
                    <a:lumMod val="75000"/>
                  </a:schemeClr>
                </a:solidFill>
                <a:effectLst/>
                <a:latin typeface="+mj-lt"/>
                <a:ea typeface="+mn-ea"/>
                <a:cs typeface="+mn-cs"/>
              </a:defRPr>
            </a:lvl1pPr>
            <a:lvl2pPr marL="342900" indent="-342900" algn="l" defTabSz="457200" rtl="0" eaLnBrk="0" fontAlgn="base" hangingPunct="0">
              <a:spcBef>
                <a:spcPct val="20000"/>
              </a:spcBef>
              <a:spcAft>
                <a:spcPct val="0"/>
              </a:spcAft>
              <a:buClr>
                <a:srgbClr val="00AEEF"/>
              </a:buClr>
              <a:buFont typeface="Arial" charset="0"/>
              <a:buChar char="•"/>
              <a:defRPr lang="en-US" sz="2400" dirty="0" smtClean="0">
                <a:solidFill>
                  <a:schemeClr val="tx2">
                    <a:lumMod val="75000"/>
                  </a:schemeClr>
                </a:solidFill>
                <a:effectLst>
                  <a:outerShdw blurRad="38100" dist="38100" dir="2700000" algn="tl">
                    <a:srgbClr val="C0C0C0"/>
                  </a:outerShdw>
                </a:effectLst>
                <a:latin typeface="+mj-lt"/>
                <a:ea typeface="+mn-ea"/>
                <a:cs typeface="+mn-cs"/>
              </a:defRPr>
            </a:lvl2pPr>
            <a:lvl3pPr marL="342900" indent="-342900" algn="l" defTabSz="457200" rtl="0" eaLnBrk="0" fontAlgn="base" hangingPunct="0">
              <a:spcBef>
                <a:spcPct val="20000"/>
              </a:spcBef>
              <a:spcAft>
                <a:spcPct val="0"/>
              </a:spcAft>
              <a:buClr>
                <a:srgbClr val="00AEEF"/>
              </a:buClr>
              <a:buFont typeface="Arial" charset="0"/>
              <a:buChar char="•"/>
              <a:defRPr lang="en-US" sz="2400" dirty="0" smtClean="0">
                <a:solidFill>
                  <a:schemeClr val="tx2">
                    <a:lumMod val="75000"/>
                  </a:schemeClr>
                </a:solidFill>
                <a:effectLst/>
                <a:latin typeface="+mj-lt"/>
                <a:ea typeface="+mn-ea"/>
                <a:cs typeface="+mn-cs"/>
              </a:defRPr>
            </a:lvl3pPr>
            <a:lvl4pPr marL="342900" indent="-342900" algn="l" defTabSz="457200" rtl="0" eaLnBrk="0" fontAlgn="base" hangingPunct="0">
              <a:spcBef>
                <a:spcPct val="20000"/>
              </a:spcBef>
              <a:spcAft>
                <a:spcPct val="0"/>
              </a:spcAft>
              <a:buClr>
                <a:srgbClr val="00AEEF"/>
              </a:buClr>
              <a:buFont typeface="Arial" charset="0"/>
              <a:buChar char="•"/>
              <a:defRPr lang="en-US" sz="2400" dirty="0" smtClean="0">
                <a:solidFill>
                  <a:schemeClr val="tx2">
                    <a:lumMod val="75000"/>
                  </a:schemeClr>
                </a:solidFill>
                <a:effectLst/>
                <a:latin typeface="+mj-lt"/>
                <a:ea typeface="+mn-ea"/>
                <a:cs typeface="+mn-cs"/>
              </a:defRPr>
            </a:lvl4pPr>
            <a:lvl5pPr marL="342900" indent="-342900" algn="l" defTabSz="457200" rtl="0" eaLnBrk="0" fontAlgn="base" hangingPunct="0">
              <a:spcBef>
                <a:spcPct val="20000"/>
              </a:spcBef>
              <a:spcAft>
                <a:spcPct val="0"/>
              </a:spcAft>
              <a:buClr>
                <a:srgbClr val="00AEEF"/>
              </a:buClr>
              <a:buFont typeface="Arial" charset="0"/>
              <a:buChar char="•"/>
              <a:defRPr lang="en-GB" sz="2400" dirty="0">
                <a:solidFill>
                  <a:schemeClr val="tx2">
                    <a:lumMod val="75000"/>
                  </a:schemeClr>
                </a:solidFill>
                <a:effectLst/>
                <a:latin typeface="+mj-lt"/>
                <a:ea typeface="+mn-ea"/>
                <a:cs typeface="+mn-cs"/>
              </a:defRPr>
            </a:lvl5pPr>
            <a:lvl6pPr marL="720000">
              <a:buClr>
                <a:srgbClr val="00AEEF"/>
              </a:buClr>
              <a:buFont typeface="Verdana" pitchFamily="34" charset="0"/>
              <a:buChar char="–"/>
              <a:defRPr sz="2400">
                <a:solidFill>
                  <a:schemeClr val="tx2">
                    <a:lumMod val="75000"/>
                  </a:schemeClr>
                </a:solidFill>
                <a:latin typeface="+mj-lt"/>
              </a:defRPr>
            </a:lvl6pPr>
          </a:lstStyle>
          <a:p>
            <a:pPr lvl="0"/>
            <a:r>
              <a:rPr lang="en-GB" dirty="0" smtClean="0"/>
              <a:t>Click to edit Master text styles</a:t>
            </a:r>
          </a:p>
          <a:p>
            <a:pPr lvl="5"/>
            <a:r>
              <a:rPr lang="en-GB" dirty="0" smtClean="0"/>
              <a:t>Second level</a:t>
            </a:r>
          </a:p>
          <a:p>
            <a:pPr lvl="2"/>
            <a:r>
              <a:rPr lang="en-GB" dirty="0" smtClean="0"/>
              <a:t>Third level</a:t>
            </a:r>
          </a:p>
          <a:p>
            <a:pPr lvl="3"/>
            <a:r>
              <a:rPr lang="en-GB" dirty="0" smtClean="0"/>
              <a:t>Fourth level</a:t>
            </a:r>
          </a:p>
          <a:p>
            <a:pPr lvl="4"/>
            <a:r>
              <a:rPr lang="en-GB" dirty="0" smtClean="0"/>
              <a:t>Fifth level</a:t>
            </a:r>
          </a:p>
        </p:txBody>
      </p:sp>
      <p:sp>
        <p:nvSpPr>
          <p:cNvPr id="4" name="Date Placeholder 1"/>
          <p:cNvSpPr>
            <a:spLocks noGrp="1"/>
          </p:cNvSpPr>
          <p:nvPr>
            <p:ph type="dt" sz="half" idx="10"/>
          </p:nvPr>
        </p:nvSpPr>
        <p:spPr>
          <a:xfrm>
            <a:off x="203200" y="6172200"/>
            <a:ext cx="2133600" cy="365125"/>
          </a:xfrm>
          <a:prstGeom prst="rect">
            <a:avLst/>
          </a:prstGeom>
        </p:spPr>
        <p:txBody>
          <a:bodyPr/>
          <a:lstStyle>
            <a:lvl1pPr>
              <a:defRPr/>
            </a:lvl1pPr>
          </a:lstStyle>
          <a:p>
            <a:pPr>
              <a:defRPr/>
            </a:pPr>
            <a:endParaRPr lang="en-GB" dirty="0">
              <a:solidFill>
                <a:srgbClr val="404040"/>
              </a:solidFill>
            </a:endParaRPr>
          </a:p>
        </p:txBody>
      </p:sp>
      <p:sp>
        <p:nvSpPr>
          <p:cNvPr id="5" name="Footer Placeholder 2"/>
          <p:cNvSpPr>
            <a:spLocks noGrp="1"/>
          </p:cNvSpPr>
          <p:nvPr>
            <p:ph type="ftr" sz="quarter" idx="11"/>
          </p:nvPr>
        </p:nvSpPr>
        <p:spPr>
          <a:xfrm>
            <a:off x="3124200" y="6172200"/>
            <a:ext cx="2895600" cy="365125"/>
          </a:xfrm>
          <a:prstGeom prst="rect">
            <a:avLst/>
          </a:prstGeom>
        </p:spPr>
        <p:txBody>
          <a:bodyPr/>
          <a:lstStyle>
            <a:lvl1pPr>
              <a:defRPr/>
            </a:lvl1pPr>
          </a:lstStyle>
          <a:p>
            <a:pPr>
              <a:defRPr/>
            </a:pPr>
            <a:endParaRPr lang="en-US" dirty="0">
              <a:solidFill>
                <a:srgbClr val="404040"/>
              </a:solidFill>
            </a:endParaRPr>
          </a:p>
        </p:txBody>
      </p:sp>
      <p:sp>
        <p:nvSpPr>
          <p:cNvPr id="6" name="Slide Number Placeholder 3"/>
          <p:cNvSpPr>
            <a:spLocks noGrp="1"/>
          </p:cNvSpPr>
          <p:nvPr>
            <p:ph type="sldNum" sz="quarter" idx="12"/>
          </p:nvPr>
        </p:nvSpPr>
        <p:spPr/>
        <p:txBody>
          <a:bodyPr/>
          <a:lstStyle>
            <a:lvl1pPr>
              <a:defRPr/>
            </a:lvl1pPr>
          </a:lstStyle>
          <a:p>
            <a:pPr>
              <a:defRPr/>
            </a:pPr>
            <a:fld id="{2012075C-EBFD-43EF-A024-9A963F38FA1C}" type="slidenum">
              <a:rPr lang="en-GB"/>
              <a:pPr>
                <a:defRPr/>
              </a:pPr>
              <a:t>‹#›</a:t>
            </a:fld>
            <a:endParaRPr lang="en-GB" dirty="0"/>
          </a:p>
        </p:txBody>
      </p:sp>
    </p:spTree>
    <p:extLst>
      <p:ext uri="{BB962C8B-B14F-4D97-AF65-F5344CB8AC3E}">
        <p14:creationId xmlns:p14="http://schemas.microsoft.com/office/powerpoint/2010/main" val="1316684660"/>
      </p:ext>
    </p:extLst>
  </p:cSld>
  <p:clrMapOvr>
    <a:masterClrMapping/>
  </p:clrMapOvr>
  <p:transition xmlns:p14="http://schemas.microsoft.com/office/powerpoint/2010/main" spd="med" advClick="0">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676656" y="369895"/>
            <a:ext cx="7795707" cy="521208"/>
          </a:xfrm>
        </p:spPr>
        <p:txBody>
          <a:bodyPr anchor="ctr" anchorCtr="0"/>
          <a:lstStyle>
            <a:lvl1pPr>
              <a:defRPr/>
            </a:lvl1pPr>
          </a:lstStyle>
          <a:p>
            <a:r>
              <a:rPr lang="en-US" dirty="0" smtClean="0"/>
              <a:t>Slide Title</a:t>
            </a:r>
            <a:endParaRPr lang="en-US" dirty="0"/>
          </a:p>
        </p:txBody>
      </p:sp>
      <p:sp>
        <p:nvSpPr>
          <p:cNvPr id="4" name="Content Placeholder 3"/>
          <p:cNvSpPr>
            <a:spLocks noGrp="1"/>
          </p:cNvSpPr>
          <p:nvPr>
            <p:ph sz="quarter" idx="11"/>
          </p:nvPr>
        </p:nvSpPr>
        <p:spPr>
          <a:xfrm>
            <a:off x="676656" y="1260475"/>
            <a:ext cx="7795832" cy="47625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with Subtitle">
    <p:spTree>
      <p:nvGrpSpPr>
        <p:cNvPr id="1" name=""/>
        <p:cNvGrpSpPr/>
        <p:nvPr/>
      </p:nvGrpSpPr>
      <p:grpSpPr>
        <a:xfrm>
          <a:off x="0" y="0"/>
          <a:ext cx="0" cy="0"/>
          <a:chOff x="0" y="0"/>
          <a:chExt cx="0" cy="0"/>
        </a:xfrm>
      </p:grpSpPr>
      <p:sp>
        <p:nvSpPr>
          <p:cNvPr id="13" name="Title 13"/>
          <p:cNvSpPr>
            <a:spLocks noGrp="1"/>
          </p:cNvSpPr>
          <p:nvPr>
            <p:ph type="title" hasCustomPrompt="1"/>
          </p:nvPr>
        </p:nvSpPr>
        <p:spPr>
          <a:xfrm>
            <a:off x="676656" y="365858"/>
            <a:ext cx="7790687" cy="521208"/>
          </a:xfrm>
        </p:spPr>
        <p:txBody>
          <a:bodyPr/>
          <a:lstStyle>
            <a:lvl1pPr>
              <a:defRPr/>
            </a:lvl1pPr>
          </a:lstStyle>
          <a:p>
            <a:r>
              <a:rPr lang="en-US" dirty="0" smtClean="0"/>
              <a:t>Slide Title</a:t>
            </a:r>
            <a:endParaRPr lang="en-US" dirty="0"/>
          </a:p>
        </p:txBody>
      </p:sp>
      <p:sp>
        <p:nvSpPr>
          <p:cNvPr id="14" name="Text Placeholder 2"/>
          <p:cNvSpPr>
            <a:spLocks noGrp="1"/>
          </p:cNvSpPr>
          <p:nvPr>
            <p:ph type="body" idx="14" hasCustomPrompt="1"/>
          </p:nvPr>
        </p:nvSpPr>
        <p:spPr>
          <a:xfrm>
            <a:off x="672686" y="1036737"/>
            <a:ext cx="7790687" cy="350096"/>
          </a:xfrm>
          <a:prstGeom prst="rect">
            <a:avLst/>
          </a:prstGeom>
        </p:spPr>
        <p:txBody>
          <a:bodyPr wrap="square" anchor="ctr" anchorCtr="0">
            <a:spAutoFit/>
          </a:bodyPr>
          <a:lstStyle>
            <a:lvl1pPr marL="0" indent="0">
              <a:lnSpc>
                <a:spcPct val="100000"/>
              </a:lnSpc>
              <a:spcBef>
                <a:spcPts val="0"/>
              </a:spcBef>
              <a:buNone/>
              <a:defRPr lang="en-US" sz="2600" b="0" kern="1200" dirty="0" smtClean="0">
                <a:solidFill>
                  <a:schemeClr val="tx1"/>
                </a:solidFill>
                <a:latin typeface="+mj-lt"/>
                <a:ea typeface="+mn-ea"/>
                <a:cs typeface="Aria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914400" rtl="0" eaLnBrk="1" latinLnBrk="0" hangingPunct="1">
              <a:lnSpc>
                <a:spcPct val="85000"/>
              </a:lnSpc>
              <a:spcBef>
                <a:spcPts val="0"/>
              </a:spcBef>
              <a:spcAft>
                <a:spcPts val="800"/>
              </a:spcAft>
              <a:buClr>
                <a:schemeClr val="bg1"/>
              </a:buClr>
              <a:buSzPct val="25000"/>
              <a:buFont typeface="Arial"/>
              <a:buNone/>
            </a:pPr>
            <a:r>
              <a:rPr lang="en-US" dirty="0" smtClean="0"/>
              <a:t>Slide Subtitle</a:t>
            </a:r>
          </a:p>
        </p:txBody>
      </p:sp>
      <p:sp>
        <p:nvSpPr>
          <p:cNvPr id="3" name="Content Placeholder 2"/>
          <p:cNvSpPr>
            <a:spLocks noGrp="1"/>
          </p:cNvSpPr>
          <p:nvPr>
            <p:ph sz="quarter" idx="16"/>
          </p:nvPr>
        </p:nvSpPr>
        <p:spPr>
          <a:xfrm>
            <a:off x="672686" y="1536700"/>
            <a:ext cx="7799802" cy="4486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676657" y="354794"/>
            <a:ext cx="7795706" cy="523220"/>
          </a:xfrm>
          <a:prstGeom prst="rect">
            <a:avLst/>
          </a:prstGeom>
        </p:spPr>
        <p:txBody>
          <a:bodyPr vert="horz" wrap="square" lIns="0" tIns="0" rIns="0" bIns="0" rtlCol="0" anchor="ctr" anchorCtr="0">
            <a:spAutoFit/>
          </a:bodyPr>
          <a:lstStyle>
            <a:lvl1pPr>
              <a:defRPr baseline="0"/>
            </a:lvl1pPr>
          </a:lstStyle>
          <a:p>
            <a:r>
              <a:rPr lang="en-US" dirty="0" smtClean="0"/>
              <a:t>Slide Title</a:t>
            </a:r>
            <a:endParaRPr lang="en-US" dirty="0"/>
          </a:p>
        </p:txBody>
      </p:sp>
      <p:sp>
        <p:nvSpPr>
          <p:cNvPr id="3" name="Content Placeholder 2"/>
          <p:cNvSpPr>
            <a:spLocks noGrp="1"/>
          </p:cNvSpPr>
          <p:nvPr>
            <p:ph sz="quarter" idx="16"/>
          </p:nvPr>
        </p:nvSpPr>
        <p:spPr>
          <a:xfrm>
            <a:off x="676657" y="1260475"/>
            <a:ext cx="3687381" cy="47625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7"/>
          </p:nvPr>
        </p:nvSpPr>
        <p:spPr>
          <a:xfrm>
            <a:off x="4785135" y="1260475"/>
            <a:ext cx="3687227" cy="47625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with Subtitle">
    <p:spTree>
      <p:nvGrpSpPr>
        <p:cNvPr id="1" name=""/>
        <p:cNvGrpSpPr/>
        <p:nvPr/>
      </p:nvGrpSpPr>
      <p:grpSpPr>
        <a:xfrm>
          <a:off x="0" y="0"/>
          <a:ext cx="0" cy="0"/>
          <a:chOff x="0" y="0"/>
          <a:chExt cx="0" cy="0"/>
        </a:xfrm>
      </p:grpSpPr>
      <p:sp>
        <p:nvSpPr>
          <p:cNvPr id="17" name="Title Placeholder 1"/>
          <p:cNvSpPr>
            <a:spLocks noGrp="1"/>
          </p:cNvSpPr>
          <p:nvPr>
            <p:ph type="title" hasCustomPrompt="1"/>
          </p:nvPr>
        </p:nvSpPr>
        <p:spPr>
          <a:xfrm>
            <a:off x="676656" y="348646"/>
            <a:ext cx="7795705" cy="523220"/>
          </a:xfrm>
          <a:prstGeom prst="rect">
            <a:avLst/>
          </a:prstGeom>
        </p:spPr>
        <p:txBody>
          <a:bodyPr vert="horz" wrap="square" lIns="0" tIns="0" rIns="0" bIns="0" rtlCol="0" anchor="ctr" anchorCtr="0">
            <a:spAutoFit/>
          </a:bodyPr>
          <a:lstStyle>
            <a:lvl1pPr>
              <a:defRPr/>
            </a:lvl1pPr>
          </a:lstStyle>
          <a:p>
            <a:r>
              <a:rPr lang="en-US" dirty="0" smtClean="0"/>
              <a:t>Slide Title</a:t>
            </a:r>
            <a:endParaRPr lang="en-US" dirty="0"/>
          </a:p>
        </p:txBody>
      </p:sp>
      <p:sp>
        <p:nvSpPr>
          <p:cNvPr id="8" name="Text Placeholder 2"/>
          <p:cNvSpPr>
            <a:spLocks noGrp="1"/>
          </p:cNvSpPr>
          <p:nvPr>
            <p:ph type="body" idx="14" hasCustomPrompt="1"/>
          </p:nvPr>
        </p:nvSpPr>
        <p:spPr>
          <a:xfrm>
            <a:off x="676655" y="1040404"/>
            <a:ext cx="7795705" cy="323165"/>
          </a:xfrm>
          <a:prstGeom prst="rect">
            <a:avLst/>
          </a:prstGeom>
        </p:spPr>
        <p:txBody>
          <a:bodyPr wrap="square" anchor="ctr" anchorCtr="0">
            <a:spAutoFit/>
          </a:bodyPr>
          <a:lstStyle>
            <a:lvl1pPr marL="0" indent="0">
              <a:lnSpc>
                <a:spcPct val="100000"/>
              </a:lnSpc>
              <a:spcBef>
                <a:spcPts val="0"/>
              </a:spcBef>
              <a:buNone/>
              <a:defRPr lang="en-US" sz="2400" b="0" kern="1200" dirty="0" smtClean="0">
                <a:solidFill>
                  <a:schemeClr val="tx1"/>
                </a:solidFill>
                <a:latin typeface="+mj-lt"/>
                <a:ea typeface="+mn-ea"/>
                <a:cs typeface="Aria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914400" rtl="0" eaLnBrk="1" latinLnBrk="0" hangingPunct="1">
              <a:lnSpc>
                <a:spcPct val="85000"/>
              </a:lnSpc>
              <a:spcBef>
                <a:spcPts val="0"/>
              </a:spcBef>
              <a:spcAft>
                <a:spcPts val="800"/>
              </a:spcAft>
              <a:buClr>
                <a:schemeClr val="bg1"/>
              </a:buClr>
              <a:buSzPct val="25000"/>
              <a:buFont typeface="Arial"/>
              <a:buNone/>
            </a:pPr>
            <a:r>
              <a:rPr lang="en-US" dirty="0" smtClean="0"/>
              <a:t>Slide Subtitle</a:t>
            </a:r>
          </a:p>
        </p:txBody>
      </p:sp>
      <p:sp>
        <p:nvSpPr>
          <p:cNvPr id="3" name="Content Placeholder 2"/>
          <p:cNvSpPr>
            <a:spLocks noGrp="1"/>
          </p:cNvSpPr>
          <p:nvPr>
            <p:ph sz="quarter" idx="17"/>
          </p:nvPr>
        </p:nvSpPr>
        <p:spPr>
          <a:xfrm>
            <a:off x="676656" y="1541463"/>
            <a:ext cx="3682619" cy="4481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8"/>
          </p:nvPr>
        </p:nvSpPr>
        <p:spPr>
          <a:xfrm>
            <a:off x="4776788" y="1541463"/>
            <a:ext cx="3695572" cy="4481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7114084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with Subtitles">
    <p:spTree>
      <p:nvGrpSpPr>
        <p:cNvPr id="1" name=""/>
        <p:cNvGrpSpPr/>
        <p:nvPr/>
      </p:nvGrpSpPr>
      <p:grpSpPr>
        <a:xfrm>
          <a:off x="0" y="0"/>
          <a:ext cx="0" cy="0"/>
          <a:chOff x="0" y="0"/>
          <a:chExt cx="0" cy="0"/>
        </a:xfrm>
      </p:grpSpPr>
      <p:sp>
        <p:nvSpPr>
          <p:cNvPr id="7" name="Text Placeholder 2"/>
          <p:cNvSpPr>
            <a:spLocks noGrp="1"/>
          </p:cNvSpPr>
          <p:nvPr>
            <p:ph type="body" idx="14" hasCustomPrompt="1"/>
          </p:nvPr>
        </p:nvSpPr>
        <p:spPr>
          <a:xfrm>
            <a:off x="676656" y="1045395"/>
            <a:ext cx="3695043" cy="323165"/>
          </a:xfrm>
          <a:prstGeom prst="rect">
            <a:avLst/>
          </a:prstGeom>
        </p:spPr>
        <p:txBody>
          <a:bodyPr wrap="square" anchor="ctr" anchorCtr="0">
            <a:spAutoFit/>
          </a:bodyPr>
          <a:lstStyle>
            <a:lvl1pPr marL="0" indent="0">
              <a:lnSpc>
                <a:spcPct val="100000"/>
              </a:lnSpc>
              <a:spcBef>
                <a:spcPts val="0"/>
              </a:spcBef>
              <a:buNone/>
              <a:defRPr lang="en-US" sz="2400" b="0" kern="1200" dirty="0" smtClean="0">
                <a:solidFill>
                  <a:schemeClr val="tx1"/>
                </a:solidFill>
                <a:latin typeface="+mj-lt"/>
                <a:ea typeface="+mn-ea"/>
                <a:cs typeface="Aria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914400" rtl="0" eaLnBrk="1" latinLnBrk="0" hangingPunct="1">
              <a:lnSpc>
                <a:spcPct val="85000"/>
              </a:lnSpc>
              <a:spcBef>
                <a:spcPts val="0"/>
              </a:spcBef>
              <a:spcAft>
                <a:spcPts val="800"/>
              </a:spcAft>
              <a:buClr>
                <a:schemeClr val="bg1"/>
              </a:buClr>
              <a:buSzPct val="25000"/>
              <a:buFont typeface="Arial"/>
              <a:buNone/>
            </a:pPr>
            <a:r>
              <a:rPr lang="en-US" dirty="0" smtClean="0"/>
              <a:t>Column 1 Subtitle</a:t>
            </a:r>
          </a:p>
        </p:txBody>
      </p:sp>
      <p:sp>
        <p:nvSpPr>
          <p:cNvPr id="8" name="Text Placeholder 4"/>
          <p:cNvSpPr>
            <a:spLocks noGrp="1"/>
          </p:cNvSpPr>
          <p:nvPr>
            <p:ph type="body" sz="quarter" idx="3" hasCustomPrompt="1"/>
          </p:nvPr>
        </p:nvSpPr>
        <p:spPr>
          <a:xfrm>
            <a:off x="4777319" y="1046626"/>
            <a:ext cx="3695044" cy="323165"/>
          </a:xfrm>
          <a:prstGeom prst="rect">
            <a:avLst/>
          </a:prstGeom>
        </p:spPr>
        <p:txBody>
          <a:bodyPr wrap="square" anchor="ctr" anchorCtr="0">
            <a:spAutoFit/>
          </a:bodyPr>
          <a:lstStyle>
            <a:lvl1pPr marL="0" indent="0">
              <a:lnSpc>
                <a:spcPct val="100000"/>
              </a:lnSpc>
              <a:spcBef>
                <a:spcPts val="0"/>
              </a:spcBef>
              <a:buNone/>
              <a:defRPr lang="en-US" sz="2400" b="0" kern="1200" dirty="0" smtClean="0">
                <a:solidFill>
                  <a:schemeClr val="tx1"/>
                </a:solidFill>
                <a:latin typeface="+mj-lt"/>
                <a:ea typeface="+mn-ea"/>
                <a:cs typeface="Aria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914400" rtl="0" eaLnBrk="1" latinLnBrk="0" hangingPunct="1">
              <a:lnSpc>
                <a:spcPct val="85000"/>
              </a:lnSpc>
              <a:spcBef>
                <a:spcPts val="0"/>
              </a:spcBef>
              <a:spcAft>
                <a:spcPts val="800"/>
              </a:spcAft>
              <a:buClr>
                <a:schemeClr val="bg1"/>
              </a:buClr>
              <a:buSzPct val="25000"/>
              <a:buFont typeface="Arial"/>
              <a:buNone/>
            </a:pPr>
            <a:r>
              <a:rPr lang="en-US" dirty="0" smtClean="0"/>
              <a:t>Column 2 Subtitle</a:t>
            </a:r>
          </a:p>
        </p:txBody>
      </p:sp>
      <p:sp>
        <p:nvSpPr>
          <p:cNvPr id="17" name="Title Placeholder 1"/>
          <p:cNvSpPr>
            <a:spLocks noGrp="1"/>
          </p:cNvSpPr>
          <p:nvPr>
            <p:ph type="title" hasCustomPrompt="1"/>
          </p:nvPr>
        </p:nvSpPr>
        <p:spPr>
          <a:xfrm>
            <a:off x="676656" y="358920"/>
            <a:ext cx="7795707" cy="523220"/>
          </a:xfrm>
          <a:prstGeom prst="rect">
            <a:avLst/>
          </a:prstGeom>
        </p:spPr>
        <p:txBody>
          <a:bodyPr vert="horz" wrap="square" lIns="0" tIns="0" rIns="0" bIns="0" rtlCol="0" anchor="ctr" anchorCtr="0">
            <a:spAutoFit/>
          </a:bodyPr>
          <a:lstStyle>
            <a:lvl1pPr>
              <a:defRPr/>
            </a:lvl1pPr>
          </a:lstStyle>
          <a:p>
            <a:r>
              <a:rPr lang="en-US" dirty="0" smtClean="0"/>
              <a:t>Slide Title</a:t>
            </a:r>
            <a:endParaRPr lang="en-US" dirty="0"/>
          </a:p>
        </p:txBody>
      </p:sp>
      <p:sp>
        <p:nvSpPr>
          <p:cNvPr id="3" name="Content Placeholder 2"/>
          <p:cNvSpPr>
            <a:spLocks noGrp="1"/>
          </p:cNvSpPr>
          <p:nvPr>
            <p:ph sz="quarter" idx="17"/>
          </p:nvPr>
        </p:nvSpPr>
        <p:spPr>
          <a:xfrm>
            <a:off x="676656" y="1531938"/>
            <a:ext cx="3695319" cy="4491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8"/>
          </p:nvPr>
        </p:nvSpPr>
        <p:spPr>
          <a:xfrm>
            <a:off x="4776788" y="1531938"/>
            <a:ext cx="3695575" cy="4491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Title 13"/>
          <p:cNvSpPr>
            <a:spLocks noGrp="1"/>
          </p:cNvSpPr>
          <p:nvPr>
            <p:ph type="title" hasCustomPrompt="1"/>
          </p:nvPr>
        </p:nvSpPr>
        <p:spPr>
          <a:xfrm>
            <a:off x="676656" y="365858"/>
            <a:ext cx="7790687" cy="521208"/>
          </a:xfrm>
        </p:spPr>
        <p:txBody>
          <a:bodyPr/>
          <a:lstStyle>
            <a:lvl1pPr>
              <a:defRPr/>
            </a:lvl1pPr>
          </a:lstStyle>
          <a:p>
            <a:r>
              <a:rPr lang="en-US" dirty="0" smtClean="0"/>
              <a:t>Slide Title</a:t>
            </a:r>
            <a:endParaRPr lang="en-US" dirty="0"/>
          </a:p>
        </p:txBody>
      </p:sp>
      <p:sp>
        <p:nvSpPr>
          <p:cNvPr id="6" name="Slide Number Placeholder 2"/>
          <p:cNvSpPr>
            <a:spLocks noGrp="1"/>
          </p:cNvSpPr>
          <p:nvPr>
            <p:ph type="sldNum" sz="quarter" idx="4"/>
          </p:nvPr>
        </p:nvSpPr>
        <p:spPr>
          <a:xfrm>
            <a:off x="7206868" y="6533137"/>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25874617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image" Target="../media/image2.png"/><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theme" Target="../theme/theme2.xml"/><Relationship Id="rId19"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1" y="6441825"/>
            <a:ext cx="9147478" cy="423989"/>
          </a:xfrm>
          <a:prstGeom prst="rect">
            <a:avLst/>
          </a:prstGeom>
          <a:gradFill>
            <a:gsLst>
              <a:gs pos="21000">
                <a:srgbClr val="00618A"/>
              </a:gs>
              <a:gs pos="79000">
                <a:srgbClr val="0096DD"/>
              </a:gs>
            </a:gsLst>
            <a:lin ang="0" scaled="0"/>
          </a:gradFill>
          <a:ln>
            <a:noFill/>
          </a:ln>
          <a:effectLst>
            <a:outerShdw blurRad="215900" dir="270000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100" dirty="0" smtClean="0">
              <a:solidFill>
                <a:schemeClr val="accent1">
                  <a:lumMod val="20000"/>
                  <a:lumOff val="80000"/>
                </a:schemeClr>
              </a:solidFill>
              <a:latin typeface="+mn-lt"/>
              <a:cs typeface="Arial"/>
            </a:endParaRPr>
          </a:p>
        </p:txBody>
      </p:sp>
      <p:pic>
        <p:nvPicPr>
          <p:cNvPr id="11" name="Picture 10" descr="logo.png"/>
          <p:cNvPicPr>
            <a:picLocks noChangeAspect="1"/>
          </p:cNvPicPr>
          <p:nvPr/>
        </p:nvPicPr>
        <p:blipFill>
          <a:blip r:embed="rId18" cstate="print"/>
          <a:stretch>
            <a:fillRect/>
          </a:stretch>
        </p:blipFill>
        <p:spPr>
          <a:xfrm>
            <a:off x="163594" y="6530187"/>
            <a:ext cx="1003355" cy="253678"/>
          </a:xfrm>
          <a:prstGeom prst="rect">
            <a:avLst/>
          </a:prstGeom>
        </p:spPr>
      </p:pic>
      <p:sp>
        <p:nvSpPr>
          <p:cNvPr id="15" name="TextBox 14"/>
          <p:cNvSpPr txBox="1"/>
          <p:nvPr/>
        </p:nvSpPr>
        <p:spPr>
          <a:xfrm>
            <a:off x="7823977" y="6500635"/>
            <a:ext cx="1219034" cy="307777"/>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700" dirty="0" smtClean="0">
                <a:solidFill>
                  <a:schemeClr val="accent1">
                    <a:lumMod val="20000"/>
                    <a:lumOff val="80000"/>
                  </a:schemeClr>
                </a:solidFill>
                <a:latin typeface="Arial"/>
                <a:cs typeface="Arial"/>
              </a:rPr>
              <a:t>© 2014 Health Catalyst</a:t>
            </a:r>
          </a:p>
          <a:p>
            <a:pPr marL="0" marR="0" indent="0" algn="r" defTabSz="914400" rtl="0" eaLnBrk="1" fontAlgn="auto" latinLnBrk="0" hangingPunct="1">
              <a:lnSpc>
                <a:spcPct val="100000"/>
              </a:lnSpc>
              <a:spcBef>
                <a:spcPts val="0"/>
              </a:spcBef>
              <a:spcAft>
                <a:spcPts val="0"/>
              </a:spcAft>
              <a:buClrTx/>
              <a:buSzTx/>
              <a:buFontTx/>
              <a:buNone/>
              <a:tabLst/>
              <a:defRPr/>
            </a:pPr>
            <a:r>
              <a:rPr lang="en-US" sz="700" dirty="0" smtClean="0">
                <a:solidFill>
                  <a:schemeClr val="accent1">
                    <a:lumMod val="20000"/>
                    <a:lumOff val="80000"/>
                  </a:schemeClr>
                </a:solidFill>
                <a:latin typeface="Arial"/>
                <a:cs typeface="Arial"/>
              </a:rPr>
              <a:t>www.healthcatalyst.com</a:t>
            </a:r>
          </a:p>
        </p:txBody>
      </p:sp>
      <p:sp>
        <p:nvSpPr>
          <p:cNvPr id="16" name="Title Placeholder 1"/>
          <p:cNvSpPr>
            <a:spLocks noGrp="1"/>
          </p:cNvSpPr>
          <p:nvPr>
            <p:ph type="title"/>
          </p:nvPr>
        </p:nvSpPr>
        <p:spPr>
          <a:xfrm>
            <a:off x="670780" y="371525"/>
            <a:ext cx="7796563" cy="523220"/>
          </a:xfrm>
          <a:prstGeom prst="rect">
            <a:avLst/>
          </a:prstGeom>
        </p:spPr>
        <p:txBody>
          <a:bodyPr vert="horz" wrap="square" lIns="0" tIns="0" rIns="0" bIns="0" rtlCol="0" anchor="ctr" anchorCtr="0">
            <a:spAutoFit/>
          </a:bodyPr>
          <a:lstStyle/>
          <a:p>
            <a:r>
              <a:rPr lang="en-US" dirty="0" smtClean="0"/>
              <a:t>Master title style</a:t>
            </a:r>
            <a:endParaRPr lang="en-US" dirty="0"/>
          </a:p>
        </p:txBody>
      </p:sp>
      <p:sp>
        <p:nvSpPr>
          <p:cNvPr id="17" name="Text Placeholder 2"/>
          <p:cNvSpPr>
            <a:spLocks noGrp="1"/>
          </p:cNvSpPr>
          <p:nvPr>
            <p:ph type="body" idx="1"/>
          </p:nvPr>
        </p:nvSpPr>
        <p:spPr>
          <a:xfrm>
            <a:off x="676656" y="1260999"/>
            <a:ext cx="7790687" cy="476225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9" name="Picture 18" descr="logo-makr.png"/>
          <p:cNvPicPr>
            <a:picLocks noChangeAspect="1"/>
          </p:cNvPicPr>
          <p:nvPr/>
        </p:nvPicPr>
        <p:blipFill rotWithShape="1">
          <a:blip r:embed="rId19" cstate="print"/>
          <a:srcRect l="7868"/>
          <a:stretch/>
        </p:blipFill>
        <p:spPr>
          <a:xfrm>
            <a:off x="8160072" y="161876"/>
            <a:ext cx="844062" cy="1269527"/>
          </a:xfrm>
          <a:prstGeom prst="rect">
            <a:avLst/>
          </a:prstGeom>
        </p:spPr>
      </p:pic>
      <p:sp>
        <p:nvSpPr>
          <p:cNvPr id="2" name="TextBox 1"/>
          <p:cNvSpPr txBox="1"/>
          <p:nvPr/>
        </p:nvSpPr>
        <p:spPr>
          <a:xfrm>
            <a:off x="2177141" y="6533137"/>
            <a:ext cx="4652556" cy="230832"/>
          </a:xfrm>
          <a:prstGeom prst="rect">
            <a:avLst/>
          </a:prstGeom>
          <a:noFill/>
        </p:spPr>
        <p:txBody>
          <a:bodyPr wrap="none" rtlCol="0" anchor="ctr">
            <a:spAutoFit/>
          </a:bodyPr>
          <a:lstStyle/>
          <a:p>
            <a:pPr algn="ctr"/>
            <a:r>
              <a:rPr lang="en-US" sz="900" spc="30" baseline="0" dirty="0" smtClean="0">
                <a:solidFill>
                  <a:schemeClr val="bg1"/>
                </a:solidFill>
              </a:rPr>
              <a:t>Proprietary. Feel free to share but we would appreciate a Health Catalyst citation.</a:t>
            </a:r>
            <a:endParaRPr lang="en-US" sz="900" spc="30" baseline="0" dirty="0">
              <a:solidFill>
                <a:schemeClr val="bg1"/>
              </a:solidFill>
            </a:endParaRPr>
          </a:p>
        </p:txBody>
      </p:sp>
      <p:sp>
        <p:nvSpPr>
          <p:cNvPr id="3" name="Slide Number Placeholder 2"/>
          <p:cNvSpPr>
            <a:spLocks noGrp="1"/>
          </p:cNvSpPr>
          <p:nvPr>
            <p:ph type="sldNum" sz="quarter" idx="4"/>
          </p:nvPr>
        </p:nvSpPr>
        <p:spPr>
          <a:xfrm>
            <a:off x="7206868" y="6546095"/>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2" r:id="rId1"/>
    <p:sldLayoutId id="2147483686" r:id="rId2"/>
    <p:sldLayoutId id="2147483679" r:id="rId3"/>
    <p:sldLayoutId id="2147483650" r:id="rId4"/>
    <p:sldLayoutId id="2147483693" r:id="rId5"/>
    <p:sldLayoutId id="2147483687" r:id="rId6"/>
    <p:sldLayoutId id="2147483702" r:id="rId7"/>
    <p:sldLayoutId id="2147483688" r:id="rId8"/>
    <p:sldLayoutId id="2147483697" r:id="rId9"/>
    <p:sldLayoutId id="2147483696" r:id="rId10"/>
    <p:sldLayoutId id="2147483691" r:id="rId11"/>
    <p:sldLayoutId id="2147483698" r:id="rId12"/>
    <p:sldLayoutId id="2147483700" r:id="rId13"/>
    <p:sldLayoutId id="2147483695" r:id="rId14"/>
    <p:sldLayoutId id="2147483699" r:id="rId15"/>
    <p:sldLayoutId id="2147483701" r:id="rId16"/>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defTabSz="685800" rtl="0" eaLnBrk="1" latinLnBrk="0" hangingPunct="1">
        <a:lnSpc>
          <a:spcPct val="85000"/>
        </a:lnSpc>
        <a:spcBef>
          <a:spcPct val="0"/>
        </a:spcBef>
        <a:buNone/>
        <a:defRPr lang="en-US" sz="4000" b="1" i="0" kern="1200" dirty="0">
          <a:solidFill>
            <a:schemeClr val="tx2"/>
          </a:solidFill>
          <a:latin typeface="+mj-lt"/>
          <a:ea typeface="+mj-ea"/>
          <a:cs typeface="+mj-cs"/>
        </a:defRPr>
      </a:lvl1pPr>
    </p:titleStyle>
    <p:body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1" y="6441825"/>
            <a:ext cx="9147478" cy="423989"/>
          </a:xfrm>
          <a:prstGeom prst="rect">
            <a:avLst/>
          </a:prstGeom>
          <a:gradFill>
            <a:gsLst>
              <a:gs pos="21000">
                <a:srgbClr val="00618A"/>
              </a:gs>
              <a:gs pos="79000">
                <a:srgbClr val="0096DD"/>
              </a:gs>
            </a:gsLst>
            <a:lin ang="0" scaled="0"/>
          </a:gradFill>
          <a:ln>
            <a:noFill/>
          </a:ln>
          <a:effectLst>
            <a:outerShdw blurRad="215900" dir="270000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defRPr/>
            </a:pPr>
            <a:endParaRPr lang="en-US" sz="1100" dirty="0" smtClean="0">
              <a:solidFill>
                <a:srgbClr val="00AEEF">
                  <a:lumMod val="20000"/>
                  <a:lumOff val="80000"/>
                </a:srgbClr>
              </a:solidFill>
              <a:cs typeface="Arial"/>
            </a:endParaRPr>
          </a:p>
        </p:txBody>
      </p:sp>
      <p:pic>
        <p:nvPicPr>
          <p:cNvPr id="11" name="Picture 10" descr="logo.png"/>
          <p:cNvPicPr>
            <a:picLocks noChangeAspect="1"/>
          </p:cNvPicPr>
          <p:nvPr/>
        </p:nvPicPr>
        <p:blipFill>
          <a:blip r:embed="rId19" cstate="print"/>
          <a:stretch>
            <a:fillRect/>
          </a:stretch>
        </p:blipFill>
        <p:spPr>
          <a:xfrm>
            <a:off x="163594" y="6530187"/>
            <a:ext cx="1003355" cy="253678"/>
          </a:xfrm>
          <a:prstGeom prst="rect">
            <a:avLst/>
          </a:prstGeom>
        </p:spPr>
      </p:pic>
      <p:sp>
        <p:nvSpPr>
          <p:cNvPr id="15" name="TextBox 14"/>
          <p:cNvSpPr txBox="1"/>
          <p:nvPr/>
        </p:nvSpPr>
        <p:spPr>
          <a:xfrm>
            <a:off x="7823977" y="6500635"/>
            <a:ext cx="1219034" cy="307777"/>
          </a:xfrm>
          <a:prstGeom prst="rect">
            <a:avLst/>
          </a:prstGeom>
          <a:noFill/>
        </p:spPr>
        <p:txBody>
          <a:bodyPr wrap="square" rtlCol="0" anchor="ctr">
            <a:spAutoFit/>
          </a:bodyPr>
          <a:lstStyle/>
          <a:p>
            <a:pPr algn="r" defTabSz="914400">
              <a:defRPr/>
            </a:pPr>
            <a:r>
              <a:rPr lang="en-US" sz="700" dirty="0" smtClean="0">
                <a:solidFill>
                  <a:srgbClr val="00AEEF">
                    <a:lumMod val="20000"/>
                    <a:lumOff val="80000"/>
                  </a:srgbClr>
                </a:solidFill>
                <a:cs typeface="Arial"/>
              </a:rPr>
              <a:t>© 2013 Health Catalyst</a:t>
            </a:r>
          </a:p>
          <a:p>
            <a:pPr algn="r" defTabSz="914400">
              <a:defRPr/>
            </a:pPr>
            <a:r>
              <a:rPr lang="en-US" sz="700" dirty="0" smtClean="0">
                <a:solidFill>
                  <a:srgbClr val="00AEEF">
                    <a:lumMod val="20000"/>
                    <a:lumOff val="80000"/>
                  </a:srgbClr>
                </a:solidFill>
                <a:cs typeface="Arial"/>
              </a:rPr>
              <a:t>www.healthcatalyst.com</a:t>
            </a:r>
          </a:p>
        </p:txBody>
      </p:sp>
      <p:sp>
        <p:nvSpPr>
          <p:cNvPr id="16" name="Title Placeholder 1"/>
          <p:cNvSpPr>
            <a:spLocks noGrp="1"/>
          </p:cNvSpPr>
          <p:nvPr>
            <p:ph type="title"/>
          </p:nvPr>
        </p:nvSpPr>
        <p:spPr>
          <a:xfrm>
            <a:off x="670780" y="371525"/>
            <a:ext cx="7796563" cy="523220"/>
          </a:xfrm>
          <a:prstGeom prst="rect">
            <a:avLst/>
          </a:prstGeom>
        </p:spPr>
        <p:txBody>
          <a:bodyPr vert="horz" wrap="square" lIns="0" tIns="0" rIns="0" bIns="0" rtlCol="0" anchor="ctr" anchorCtr="0">
            <a:spAutoFit/>
          </a:bodyPr>
          <a:lstStyle/>
          <a:p>
            <a:r>
              <a:rPr lang="en-US" dirty="0" smtClean="0"/>
              <a:t>Master title style</a:t>
            </a:r>
            <a:endParaRPr lang="en-US" dirty="0"/>
          </a:p>
        </p:txBody>
      </p:sp>
      <p:sp>
        <p:nvSpPr>
          <p:cNvPr id="17" name="Text Placeholder 2"/>
          <p:cNvSpPr>
            <a:spLocks noGrp="1"/>
          </p:cNvSpPr>
          <p:nvPr>
            <p:ph type="body" idx="1"/>
          </p:nvPr>
        </p:nvSpPr>
        <p:spPr>
          <a:xfrm>
            <a:off x="676656" y="1260999"/>
            <a:ext cx="7790687" cy="476225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9" name="Picture 18" descr="logo-makr.png"/>
          <p:cNvPicPr>
            <a:picLocks noChangeAspect="1"/>
          </p:cNvPicPr>
          <p:nvPr/>
        </p:nvPicPr>
        <p:blipFill rotWithShape="1">
          <a:blip r:embed="rId20" cstate="print"/>
          <a:srcRect l="7868"/>
          <a:stretch/>
        </p:blipFill>
        <p:spPr>
          <a:xfrm>
            <a:off x="8160072" y="161876"/>
            <a:ext cx="844062" cy="1269527"/>
          </a:xfrm>
          <a:prstGeom prst="rect">
            <a:avLst/>
          </a:prstGeom>
        </p:spPr>
      </p:pic>
      <p:sp>
        <p:nvSpPr>
          <p:cNvPr id="3" name="Slide Number Placeholder 2"/>
          <p:cNvSpPr>
            <a:spLocks noGrp="1"/>
          </p:cNvSpPr>
          <p:nvPr>
            <p:ph type="sldNum" sz="quarter" idx="4"/>
          </p:nvPr>
        </p:nvSpPr>
        <p:spPr>
          <a:xfrm>
            <a:off x="7206868" y="6546095"/>
            <a:ext cx="500490" cy="230832"/>
          </a:xfrm>
          <a:prstGeom prst="rect">
            <a:avLst/>
          </a:prstGeom>
        </p:spPr>
        <p:txBody>
          <a:bodyPr vert="horz" lIns="91440" tIns="45720" rIns="91440" bIns="45720" rtlCol="0" anchor="ctr"/>
          <a:lstStyle>
            <a:lvl1pPr algn="r">
              <a:defRPr sz="900">
                <a:solidFill>
                  <a:srgbClr val="C9F0FF"/>
                </a:solidFill>
              </a:defRPr>
            </a:lvl1pPr>
          </a:lstStyle>
          <a:p>
            <a:fld id="{9C13A8A6-69D8-9640-BC37-DB3BDB2A8FEA}" type="slidenum">
              <a:rPr lang="en-US" smtClean="0"/>
              <a:pPr/>
              <a:t>‹#›</a:t>
            </a:fld>
            <a:endParaRPr lang="en-US" dirty="0"/>
          </a:p>
        </p:txBody>
      </p:sp>
    </p:spTree>
    <p:extLst>
      <p:ext uri="{BB962C8B-B14F-4D97-AF65-F5344CB8AC3E}">
        <p14:creationId xmlns:p14="http://schemas.microsoft.com/office/powerpoint/2010/main" val="275358581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defTabSz="685800" rtl="0" eaLnBrk="1" latinLnBrk="0" hangingPunct="1">
        <a:lnSpc>
          <a:spcPct val="85000"/>
        </a:lnSpc>
        <a:spcBef>
          <a:spcPct val="0"/>
        </a:spcBef>
        <a:buNone/>
        <a:defRPr lang="en-US" sz="4000" b="1" i="0" kern="1200" dirty="0">
          <a:solidFill>
            <a:schemeClr val="tx2"/>
          </a:solidFill>
          <a:latin typeface="+mj-lt"/>
          <a:ea typeface="+mj-ea"/>
          <a:cs typeface="+mj-cs"/>
        </a:defRPr>
      </a:lvl1pPr>
    </p:titleStyle>
    <p:body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jpg"/><Relationship Id="rId3" Type="http://schemas.openxmlformats.org/officeDocument/2006/relationships/hyperlink" Target="http://www.healthcatalyst.com/improve-population-health-managemen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hyperlink" Target="http://www.healthcatalyst.com/why-healthcare-data-warehouses-fail/" TargetMode="External"/><Relationship Id="rId4" Type="http://schemas.openxmlformats.org/officeDocument/2006/relationships/hyperlink" Target="http://www.healthcatalyst.com/best-organizational-structure-healthcare-analytics" TargetMode="External"/><Relationship Id="rId5" Type="http://schemas.openxmlformats.org/officeDocument/2006/relationships/hyperlink" Target="http://www.healthcatalyst.com/wp-content/uploads/2014/01/Keys-to-a-successful-health-catalyst-data-warehouse-platform.pdf" TargetMode="External"/><Relationship Id="rId6" Type="http://schemas.openxmlformats.org/officeDocument/2006/relationships/hyperlink" Target="http://www.healthcatalyst.com/webinar/data-governance-and-data-warehousing-a-primer-on-best-practices/" TargetMode="External"/><Relationship Id="rId1" Type="http://schemas.openxmlformats.org/officeDocument/2006/relationships/slideLayout" Target="../slideLayouts/slideLayout4.xml"/><Relationship Id="rId2" Type="http://schemas.openxmlformats.org/officeDocument/2006/relationships/hyperlink" Target="http://www.healthcatalyst.com/healthcare-data-governance-practic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healthcatalyst.com/ebooks/healthcare-data-warehouse-ebook/" TargetMode="Externa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5.jpeg"/><Relationship Id="rId3" Type="http://schemas.openxmlformats.org/officeDocument/2006/relationships/hyperlink" Target="http://www.healthcatalyst.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healthcatalyst.com/healthcare-data-stewardship-key-information-poor-information-rich" TargetMode="External"/><Relationship Id="rId4" Type="http://schemas.openxmlformats.org/officeDocument/2006/relationships/hyperlink" Target="http://www.healthcatalyst.com/late-binding-data-warehouse/data-acquisition-storage/" TargetMode="External"/><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g"/><Relationship Id="rId3" Type="http://schemas.openxmlformats.org/officeDocument/2006/relationships/hyperlink" Target="http://www.healthcatalyst.com/success_stories/improve-appendectomy-care-outcomes-using-analytics-in-healthcar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healthcatalyst.com/the-cio-as-analytics-hero/" TargetMode="External"/><Relationship Id="rId4" Type="http://schemas.openxmlformats.org/officeDocument/2006/relationships/hyperlink" Target="http://www.healthcatalyst.com/linking-clinical-and-financial-data/" TargetMode="External"/><Relationship Id="rId1" Type="http://schemas.openxmlformats.org/officeDocument/2006/relationships/slideLayout" Target="../slideLayouts/slideLayout4.xml"/><Relationship Id="rId2"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 y="1885922"/>
            <a:ext cx="9144000" cy="809987"/>
          </a:xfrm>
        </p:spPr>
        <p:txBody>
          <a:bodyPr lIns="274320"/>
          <a:lstStyle/>
          <a:p>
            <a:pPr lvl="0">
              <a:lnSpc>
                <a:spcPct val="90000"/>
              </a:lnSpc>
              <a:spcAft>
                <a:spcPts val="600"/>
              </a:spcAft>
            </a:pPr>
            <a:r>
              <a:rPr lang="en-US" sz="3600" spc="-40" dirty="0"/>
              <a:t>3 Phases of Healthcare Data Governance in </a:t>
            </a:r>
            <a:r>
              <a:rPr lang="en-US" sz="3600" spc="-40" dirty="0" smtClean="0"/>
              <a:t>Analytics</a:t>
            </a:r>
            <a:br>
              <a:rPr lang="en-US" sz="3600" spc="-40" dirty="0" smtClean="0"/>
            </a:br>
            <a:r>
              <a:rPr lang="en-US" sz="1800" i="1" dirty="0" smtClean="0"/>
              <a:t>By Mike Doyle</a:t>
            </a:r>
            <a:endParaRPr lang="en-US" sz="1800" i="1"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10421"/>
          <a:stretch/>
        </p:blipFill>
        <p:spPr>
          <a:xfrm>
            <a:off x="3440972" y="2743280"/>
            <a:ext cx="4952238" cy="3276520"/>
          </a:xfrm>
          <a:prstGeom prst="rect">
            <a:avLst/>
          </a:prstGeom>
        </p:spPr>
      </p:pic>
      <p:sp>
        <p:nvSpPr>
          <p:cNvPr id="4" name="Title 3"/>
          <p:cNvSpPr>
            <a:spLocks noGrp="1"/>
          </p:cNvSpPr>
          <p:nvPr>
            <p:ph type="title"/>
          </p:nvPr>
        </p:nvSpPr>
        <p:spPr>
          <a:xfrm>
            <a:off x="1927913" y="234688"/>
            <a:ext cx="6508722" cy="837152"/>
          </a:xfrm>
        </p:spPr>
        <p:txBody>
          <a:bodyPr/>
          <a:lstStyle/>
          <a:p>
            <a:r>
              <a:rPr lang="en-US" sz="3200" dirty="0" smtClean="0"/>
              <a:t>The Mid-Term </a:t>
            </a:r>
            <a:r>
              <a:rPr lang="en-US" sz="3200" dirty="0"/>
              <a:t>Stage of Healthcare Data Governance</a:t>
            </a:r>
            <a:endParaRPr lang="en-US" sz="3200" dirty="0" smtClean="0"/>
          </a:p>
        </p:txBody>
      </p:sp>
      <p:sp>
        <p:nvSpPr>
          <p:cNvPr id="5" name="Content Placeholder 4"/>
          <p:cNvSpPr>
            <a:spLocks noGrp="1"/>
          </p:cNvSpPr>
          <p:nvPr>
            <p:ph sz="quarter" idx="11"/>
          </p:nvPr>
        </p:nvSpPr>
        <p:spPr>
          <a:xfrm>
            <a:off x="700321" y="1532626"/>
            <a:ext cx="7673743" cy="1108905"/>
          </a:xfrm>
        </p:spPr>
        <p:txBody>
          <a:bodyPr>
            <a:normAutofit/>
          </a:bodyPr>
          <a:lstStyle/>
          <a:p>
            <a:pPr>
              <a:lnSpc>
                <a:spcPct val="90000"/>
              </a:lnSpc>
              <a:spcBef>
                <a:spcPts val="1200"/>
              </a:spcBef>
            </a:pPr>
            <a:r>
              <a:rPr lang="en-US" sz="2400" u="sng" dirty="0" smtClean="0"/>
              <a:t>Committee Makeup</a:t>
            </a:r>
          </a:p>
          <a:p>
            <a:pPr>
              <a:lnSpc>
                <a:spcPct val="90000"/>
              </a:lnSpc>
              <a:spcBef>
                <a:spcPts val="1200"/>
              </a:spcBef>
            </a:pPr>
            <a:r>
              <a:rPr lang="en-US" sz="2000" dirty="0"/>
              <a:t>As your implementation of analytics continues, the nature of the decisions made by the </a:t>
            </a:r>
            <a:r>
              <a:rPr lang="en-US" sz="2000" dirty="0" smtClean="0"/>
              <a:t>data </a:t>
            </a:r>
            <a:r>
              <a:rPr lang="en-US" sz="2000" dirty="0"/>
              <a:t>governance committee will change. </a:t>
            </a:r>
            <a:endParaRPr lang="en-US" sz="2000" i="1" dirty="0" smtClean="0"/>
          </a:p>
        </p:txBody>
      </p:sp>
      <p:grpSp>
        <p:nvGrpSpPr>
          <p:cNvPr id="9" name="Group 8"/>
          <p:cNvGrpSpPr/>
          <p:nvPr/>
        </p:nvGrpSpPr>
        <p:grpSpPr>
          <a:xfrm>
            <a:off x="700321" y="261149"/>
            <a:ext cx="1112493" cy="1034596"/>
            <a:chOff x="660443" y="670654"/>
            <a:chExt cx="1112493" cy="1010293"/>
          </a:xfrm>
        </p:grpSpPr>
        <p:sp>
          <p:nvSpPr>
            <p:cNvPr id="10" name="Rectangle 9"/>
            <p:cNvSpPr/>
            <p:nvPr/>
          </p:nvSpPr>
          <p:spPr>
            <a:xfrm>
              <a:off x="660443" y="670654"/>
              <a:ext cx="1112493" cy="10102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1" name="TextBox 3"/>
            <p:cNvSpPr txBox="1"/>
            <p:nvPr/>
          </p:nvSpPr>
          <p:spPr>
            <a:xfrm>
              <a:off x="660443" y="675509"/>
              <a:ext cx="1112493" cy="184666"/>
            </a:xfrm>
            <a:prstGeom prst="rect">
              <a:avLst/>
            </a:prstGeom>
            <a:solidFill>
              <a:schemeClr val="tx2"/>
            </a:solidFill>
          </p:spPr>
          <p:txBody>
            <a:bodyPr wrap="square" lIns="0" tIns="0"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r>
                <a:rPr lang="en-US" sz="1200" b="1" cap="small" dirty="0" smtClean="0">
                  <a:solidFill>
                    <a:schemeClr val="bg1"/>
                  </a:solidFill>
                </a:rPr>
                <a:t>Three Phases</a:t>
              </a:r>
              <a:endParaRPr lang="en-US" sz="1200" b="1" cap="small" dirty="0">
                <a:solidFill>
                  <a:schemeClr val="bg1"/>
                </a:solidFill>
              </a:endParaRPr>
            </a:p>
          </p:txBody>
        </p:sp>
        <p:sp>
          <p:nvSpPr>
            <p:cNvPr id="12" name="TextBox 9"/>
            <p:cNvSpPr txBox="1"/>
            <p:nvPr/>
          </p:nvSpPr>
          <p:spPr>
            <a:xfrm>
              <a:off x="660443" y="1380689"/>
              <a:ext cx="1112493" cy="299044"/>
            </a:xfrm>
            <a:prstGeom prst="rect">
              <a:avLst/>
            </a:prstGeom>
            <a:solidFill>
              <a:schemeClr val="tx2"/>
            </a:solidFill>
          </p:spPr>
          <p:txBody>
            <a:bodyPr wrap="square" lIns="0" tIns="18288"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lnSpc>
                  <a:spcPct val="85000"/>
                </a:lnSpc>
              </a:pPr>
              <a:r>
                <a:rPr lang="en-US" sz="1100" b="1" cap="small" dirty="0" smtClean="0">
                  <a:solidFill>
                    <a:schemeClr val="bg1"/>
                  </a:solidFill>
                </a:rPr>
                <a:t>Data governance</a:t>
              </a:r>
              <a:endParaRPr lang="en-US" sz="1800" b="1" cap="small" dirty="0">
                <a:solidFill>
                  <a:schemeClr val="bg1"/>
                </a:solidFill>
              </a:endParaRPr>
            </a:p>
          </p:txBody>
        </p:sp>
        <p:sp>
          <p:nvSpPr>
            <p:cNvPr id="13" name="TextBox 12"/>
            <p:cNvSpPr txBox="1"/>
            <p:nvPr/>
          </p:nvSpPr>
          <p:spPr>
            <a:xfrm>
              <a:off x="660443" y="812030"/>
              <a:ext cx="1112493" cy="615553"/>
            </a:xfrm>
            <a:prstGeom prst="rect">
              <a:avLst/>
            </a:prstGeom>
            <a:noFill/>
          </p:spPr>
          <p:txBody>
            <a:bodyPr wrap="square" lIns="0" tIns="0" rIns="0" bIns="0" rtlCol="0">
              <a:spAutoFit/>
            </a:bodyPr>
            <a:lstStyle/>
            <a:p>
              <a:pPr algn="ctr"/>
              <a:r>
                <a:rPr lang="en-US" sz="4000" dirty="0" smtClean="0">
                  <a:solidFill>
                    <a:schemeClr val="tx2"/>
                  </a:solidFill>
                </a:rPr>
                <a:t>2</a:t>
              </a:r>
              <a:endParaRPr lang="en-US" sz="4000" dirty="0">
                <a:solidFill>
                  <a:schemeClr val="tx2"/>
                </a:solidFill>
              </a:endParaRPr>
            </a:p>
          </p:txBody>
        </p:sp>
      </p:grpSp>
      <p:sp>
        <p:nvSpPr>
          <p:cNvPr id="14" name="Content Placeholder 4"/>
          <p:cNvSpPr txBox="1">
            <a:spLocks/>
          </p:cNvSpPr>
          <p:nvPr/>
        </p:nvSpPr>
        <p:spPr>
          <a:xfrm>
            <a:off x="700320" y="2707726"/>
            <a:ext cx="4377707" cy="1488635"/>
          </a:xfrm>
          <a:prstGeom prst="rect">
            <a:avLst/>
          </a:prstGeom>
        </p:spPr>
        <p:txBody>
          <a:bodyPr vert="horz" lIns="0" tIns="0" rIns="0" bIns="0" rtlCol="0">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90000"/>
              </a:lnSpc>
              <a:spcBef>
                <a:spcPts val="1200"/>
              </a:spcBef>
            </a:pPr>
            <a:r>
              <a:rPr lang="en-US" sz="2000" dirty="0"/>
              <a:t>It’s possible some of the initial </a:t>
            </a:r>
            <a:r>
              <a:rPr lang="en-US" sz="2000" dirty="0" smtClean="0"/>
              <a:t>committee </a:t>
            </a:r>
            <a:r>
              <a:rPr lang="en-US" sz="2000" dirty="0"/>
              <a:t>members will </a:t>
            </a:r>
            <a:r>
              <a:rPr lang="en-US" sz="2000" dirty="0" smtClean="0"/>
              <a:t>lose </a:t>
            </a:r>
            <a:r>
              <a:rPr lang="en-US" sz="2000" dirty="0"/>
              <a:t>interest at this stage, and </a:t>
            </a:r>
            <a:r>
              <a:rPr lang="en-US" sz="2000" dirty="0" smtClean="0"/>
              <a:t>miss meetings.</a:t>
            </a:r>
          </a:p>
          <a:p>
            <a:pPr>
              <a:lnSpc>
                <a:spcPct val="90000"/>
              </a:lnSpc>
              <a:spcBef>
                <a:spcPts val="1200"/>
              </a:spcBef>
            </a:pPr>
            <a:r>
              <a:rPr lang="en-US" sz="2000" dirty="0" smtClean="0"/>
              <a:t>They may </a:t>
            </a:r>
            <a:r>
              <a:rPr lang="en-US" sz="2000" dirty="0"/>
              <a:t>view </a:t>
            </a:r>
            <a:r>
              <a:rPr lang="en-US" sz="2000" dirty="0" smtClean="0"/>
              <a:t>program  </a:t>
            </a:r>
            <a:r>
              <a:rPr lang="en-US" sz="2000" dirty="0"/>
              <a:t>maintenance </a:t>
            </a:r>
            <a:r>
              <a:rPr lang="en-US" sz="2000" dirty="0" smtClean="0"/>
              <a:t>as </a:t>
            </a:r>
            <a:r>
              <a:rPr lang="en-US" sz="2000" dirty="0"/>
              <a:t>more of an operational problem</a:t>
            </a:r>
            <a:r>
              <a:rPr lang="en-US" sz="2000" dirty="0" smtClean="0"/>
              <a:t>. It’s okay to let them walk away. </a:t>
            </a:r>
          </a:p>
          <a:p>
            <a:pPr>
              <a:lnSpc>
                <a:spcPct val="90000"/>
              </a:lnSpc>
              <a:spcBef>
                <a:spcPts val="1200"/>
              </a:spcBef>
            </a:pPr>
            <a:r>
              <a:rPr lang="en-US" sz="2000" dirty="0" smtClean="0"/>
              <a:t>Their replacements may bring new energy to the initiative.</a:t>
            </a:r>
          </a:p>
        </p:txBody>
      </p:sp>
    </p:spTree>
    <p:extLst>
      <p:ext uri="{BB962C8B-B14F-4D97-AF65-F5344CB8AC3E}">
        <p14:creationId xmlns:p14="http://schemas.microsoft.com/office/powerpoint/2010/main" val="13994340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27913" y="234688"/>
            <a:ext cx="6508722" cy="837152"/>
          </a:xfrm>
        </p:spPr>
        <p:txBody>
          <a:bodyPr/>
          <a:lstStyle/>
          <a:p>
            <a:r>
              <a:rPr lang="en-US" sz="3200" dirty="0" smtClean="0"/>
              <a:t>The Mid-Term </a:t>
            </a:r>
            <a:r>
              <a:rPr lang="en-US" sz="3200" dirty="0"/>
              <a:t>Stage of Healthcare Data Governance</a:t>
            </a:r>
            <a:endParaRPr lang="en-US" sz="3200" dirty="0" smtClean="0"/>
          </a:p>
        </p:txBody>
      </p:sp>
      <p:sp>
        <p:nvSpPr>
          <p:cNvPr id="5" name="Content Placeholder 4"/>
          <p:cNvSpPr>
            <a:spLocks noGrp="1"/>
          </p:cNvSpPr>
          <p:nvPr>
            <p:ph sz="quarter" idx="11"/>
          </p:nvPr>
        </p:nvSpPr>
        <p:spPr>
          <a:xfrm>
            <a:off x="700321" y="1532626"/>
            <a:ext cx="7673743" cy="1488635"/>
          </a:xfrm>
        </p:spPr>
        <p:txBody>
          <a:bodyPr>
            <a:normAutofit/>
          </a:bodyPr>
          <a:lstStyle/>
          <a:p>
            <a:pPr>
              <a:lnSpc>
                <a:spcPct val="90000"/>
              </a:lnSpc>
              <a:spcBef>
                <a:spcPts val="1200"/>
              </a:spcBef>
            </a:pPr>
            <a:r>
              <a:rPr lang="en-US" sz="2400" u="sng" dirty="0" smtClean="0"/>
              <a:t>Committee Focus</a:t>
            </a:r>
          </a:p>
          <a:p>
            <a:pPr>
              <a:lnSpc>
                <a:spcPct val="90000"/>
              </a:lnSpc>
              <a:spcBef>
                <a:spcPts val="1200"/>
              </a:spcBef>
            </a:pPr>
            <a:r>
              <a:rPr lang="en-US" sz="2000" dirty="0" smtClean="0"/>
              <a:t>At this phase the committee will begin to implement the solution in new areas of the enterprise. You may take the lessons learned in </a:t>
            </a:r>
            <a:r>
              <a:rPr lang="en-US" sz="2000" i="1" dirty="0" smtClean="0"/>
              <a:t>Cardiology</a:t>
            </a:r>
            <a:r>
              <a:rPr lang="en-US" sz="2000" dirty="0" smtClean="0"/>
              <a:t> to branch out and serve </a:t>
            </a:r>
            <a:r>
              <a:rPr lang="en-US" sz="2000" i="1" dirty="0" smtClean="0"/>
              <a:t>Labor and Delivery</a:t>
            </a:r>
            <a:r>
              <a:rPr lang="en-US" sz="2000" dirty="0" smtClean="0"/>
              <a:t>.</a:t>
            </a:r>
            <a:endParaRPr lang="en-US" sz="2000" i="1" dirty="0" smtClean="0"/>
          </a:p>
        </p:txBody>
      </p:sp>
      <p:grpSp>
        <p:nvGrpSpPr>
          <p:cNvPr id="9" name="Group 8"/>
          <p:cNvGrpSpPr/>
          <p:nvPr/>
        </p:nvGrpSpPr>
        <p:grpSpPr>
          <a:xfrm>
            <a:off x="700321" y="261149"/>
            <a:ext cx="1112493" cy="1034596"/>
            <a:chOff x="660443" y="670654"/>
            <a:chExt cx="1112493" cy="1010293"/>
          </a:xfrm>
        </p:grpSpPr>
        <p:sp>
          <p:nvSpPr>
            <p:cNvPr id="10" name="Rectangle 9"/>
            <p:cNvSpPr/>
            <p:nvPr/>
          </p:nvSpPr>
          <p:spPr>
            <a:xfrm>
              <a:off x="660443" y="670654"/>
              <a:ext cx="1112493" cy="10102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1" name="TextBox 3"/>
            <p:cNvSpPr txBox="1"/>
            <p:nvPr/>
          </p:nvSpPr>
          <p:spPr>
            <a:xfrm>
              <a:off x="660443" y="675509"/>
              <a:ext cx="1112493" cy="184666"/>
            </a:xfrm>
            <a:prstGeom prst="rect">
              <a:avLst/>
            </a:prstGeom>
            <a:solidFill>
              <a:schemeClr val="tx2"/>
            </a:solidFill>
          </p:spPr>
          <p:txBody>
            <a:bodyPr wrap="square" lIns="0" tIns="0"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r>
                <a:rPr lang="en-US" sz="1200" b="1" cap="small" dirty="0" smtClean="0">
                  <a:solidFill>
                    <a:schemeClr val="bg1"/>
                  </a:solidFill>
                </a:rPr>
                <a:t>Three Phases</a:t>
              </a:r>
              <a:endParaRPr lang="en-US" sz="1200" b="1" cap="small" dirty="0">
                <a:solidFill>
                  <a:schemeClr val="bg1"/>
                </a:solidFill>
              </a:endParaRPr>
            </a:p>
          </p:txBody>
        </p:sp>
        <p:sp>
          <p:nvSpPr>
            <p:cNvPr id="12" name="TextBox 9"/>
            <p:cNvSpPr txBox="1"/>
            <p:nvPr/>
          </p:nvSpPr>
          <p:spPr>
            <a:xfrm>
              <a:off x="660443" y="1380689"/>
              <a:ext cx="1112493" cy="299044"/>
            </a:xfrm>
            <a:prstGeom prst="rect">
              <a:avLst/>
            </a:prstGeom>
            <a:solidFill>
              <a:schemeClr val="tx2"/>
            </a:solidFill>
          </p:spPr>
          <p:txBody>
            <a:bodyPr wrap="square" lIns="0" tIns="18288"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lnSpc>
                  <a:spcPct val="85000"/>
                </a:lnSpc>
              </a:pPr>
              <a:r>
                <a:rPr lang="en-US" sz="1100" b="1" cap="small" dirty="0" smtClean="0">
                  <a:solidFill>
                    <a:schemeClr val="bg1"/>
                  </a:solidFill>
                </a:rPr>
                <a:t>Data governance</a:t>
              </a:r>
              <a:endParaRPr lang="en-US" sz="1800" b="1" cap="small" dirty="0">
                <a:solidFill>
                  <a:schemeClr val="bg1"/>
                </a:solidFill>
              </a:endParaRPr>
            </a:p>
          </p:txBody>
        </p:sp>
        <p:sp>
          <p:nvSpPr>
            <p:cNvPr id="13" name="TextBox 12"/>
            <p:cNvSpPr txBox="1"/>
            <p:nvPr/>
          </p:nvSpPr>
          <p:spPr>
            <a:xfrm>
              <a:off x="660443" y="812030"/>
              <a:ext cx="1112493" cy="615553"/>
            </a:xfrm>
            <a:prstGeom prst="rect">
              <a:avLst/>
            </a:prstGeom>
            <a:noFill/>
          </p:spPr>
          <p:txBody>
            <a:bodyPr wrap="square" lIns="0" tIns="0" rIns="0" bIns="0" rtlCol="0">
              <a:spAutoFit/>
            </a:bodyPr>
            <a:lstStyle/>
            <a:p>
              <a:pPr algn="ctr"/>
              <a:r>
                <a:rPr lang="en-US" sz="4000" dirty="0" smtClean="0">
                  <a:solidFill>
                    <a:schemeClr val="tx2"/>
                  </a:solidFill>
                </a:rPr>
                <a:t>2</a:t>
              </a:r>
              <a:endParaRPr lang="en-US" sz="4000" dirty="0">
                <a:solidFill>
                  <a:schemeClr val="tx2"/>
                </a:solidFill>
              </a:endParaRPr>
            </a:p>
          </p:txBody>
        </p:sp>
      </p:grpSp>
      <p:sp>
        <p:nvSpPr>
          <p:cNvPr id="14" name="Content Placeholder 4"/>
          <p:cNvSpPr txBox="1">
            <a:spLocks/>
          </p:cNvSpPr>
          <p:nvPr/>
        </p:nvSpPr>
        <p:spPr>
          <a:xfrm>
            <a:off x="3874843" y="2998445"/>
            <a:ext cx="4509429" cy="872024"/>
          </a:xfrm>
          <a:prstGeom prst="rect">
            <a:avLst/>
          </a:prstGeom>
        </p:spPr>
        <p:txBody>
          <a:bodyPr vert="horz" lIns="0" tIns="0" rIns="0" bIns="0" rtlCol="0">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90000"/>
              </a:lnSpc>
              <a:spcBef>
                <a:spcPts val="1200"/>
              </a:spcBef>
            </a:pPr>
            <a:r>
              <a:rPr lang="en-US" sz="2000" dirty="0"/>
              <a:t>The group will also be responsible for monitoring the progress of existing initiatives. They will ask questions like</a:t>
            </a:r>
            <a:r>
              <a:rPr lang="en-US" sz="2000" dirty="0" smtClean="0"/>
              <a:t>:</a:t>
            </a:r>
          </a:p>
        </p:txBody>
      </p:sp>
      <p:sp>
        <p:nvSpPr>
          <p:cNvPr id="2" name="TextBox 1"/>
          <p:cNvSpPr txBox="1"/>
          <p:nvPr/>
        </p:nvSpPr>
        <p:spPr>
          <a:xfrm>
            <a:off x="3874843" y="3962687"/>
            <a:ext cx="4774726" cy="1661993"/>
          </a:xfrm>
          <a:prstGeom prst="rect">
            <a:avLst/>
          </a:prstGeom>
        </p:spPr>
        <p:txBody>
          <a:bodyPr vert="horz" lIns="0" tIns="0" rIns="0" bIns="0" rtlCol="0">
            <a:noAutofit/>
          </a:bodyPr>
          <a:lstStyle>
            <a:defPPr>
              <a:defRPr lang="en-US"/>
            </a:defPPr>
            <a:lvl1pPr indent="0">
              <a:lnSpc>
                <a:spcPct val="90000"/>
              </a:lnSpc>
              <a:spcBef>
                <a:spcPts val="1200"/>
              </a:spcBef>
              <a:spcAft>
                <a:spcPts val="0"/>
              </a:spcAft>
              <a:buClrTx/>
              <a:buSzPct val="90000"/>
              <a:buFontTx/>
              <a:buNone/>
              <a:defRPr sz="2000">
                <a:solidFill>
                  <a:schemeClr val="tx2"/>
                </a:solidFill>
                <a:cs typeface="Arial"/>
              </a:defRPr>
            </a:lvl1pPr>
            <a:lvl2pPr marL="603504" indent="-301752">
              <a:lnSpc>
                <a:spcPct val="100000"/>
              </a:lnSpc>
              <a:spcBef>
                <a:spcPts val="900"/>
              </a:spcBef>
              <a:spcAft>
                <a:spcPts val="0"/>
              </a:spcAft>
              <a:buClr>
                <a:schemeClr val="tx2"/>
              </a:buClr>
              <a:buSzPct val="80000"/>
              <a:buFont typeface="Arial" panose="020B0604020202020204" pitchFamily="34" charset="0"/>
              <a:buChar char="●"/>
              <a:tabLst/>
              <a:defRPr sz="2200">
                <a:cs typeface="Arial"/>
              </a:defRPr>
            </a:lvl2pPr>
            <a:lvl3pPr marL="868680" indent="-256032">
              <a:lnSpc>
                <a:spcPct val="100000"/>
              </a:lnSpc>
              <a:spcBef>
                <a:spcPts val="800"/>
              </a:spcBef>
              <a:spcAft>
                <a:spcPts val="0"/>
              </a:spcAft>
              <a:buClr>
                <a:schemeClr val="tx2"/>
              </a:buClr>
              <a:buFont typeface="Arial" pitchFamily="34" charset="0"/>
              <a:buChar char="‒"/>
              <a:defRPr sz="1800">
                <a:cs typeface="Arial"/>
              </a:defRPr>
            </a:lvl3pPr>
            <a:lvl4pPr marL="1115568" indent="-237744">
              <a:lnSpc>
                <a:spcPct val="100000"/>
              </a:lnSpc>
              <a:spcBef>
                <a:spcPts val="700"/>
              </a:spcBef>
              <a:spcAft>
                <a:spcPts val="0"/>
              </a:spcAft>
              <a:buClr>
                <a:schemeClr val="tx2"/>
              </a:buClr>
              <a:buFont typeface="Arial" pitchFamily="34" charset="0"/>
              <a:buChar char="»"/>
              <a:defRPr sz="1600">
                <a:cs typeface="Arial"/>
              </a:defRPr>
            </a:lvl4pPr>
            <a:lvl5pPr marL="1353312" indent="-210312">
              <a:lnSpc>
                <a:spcPct val="100000"/>
              </a:lnSpc>
              <a:spcBef>
                <a:spcPts val="600"/>
              </a:spcBef>
              <a:spcAft>
                <a:spcPts val="0"/>
              </a:spcAft>
              <a:buClr>
                <a:schemeClr val="tx2"/>
              </a:buClr>
              <a:buFont typeface="Calibri"/>
              <a:buChar char="•"/>
              <a:defRPr>
                <a:cs typeface="Arial"/>
              </a:defRPr>
            </a:lvl5pPr>
            <a:lvl6pPr marL="1885950" indent="-171450">
              <a:spcBef>
                <a:spcPct val="20000"/>
              </a:spcBef>
              <a:buFont typeface="Arial" pitchFamily="34" charset="0"/>
              <a:buChar char="•"/>
              <a:defRPr sz="1500"/>
            </a:lvl6pPr>
            <a:lvl7pPr marL="2228850" indent="-171450">
              <a:spcBef>
                <a:spcPct val="20000"/>
              </a:spcBef>
              <a:buFont typeface="Arial" pitchFamily="34" charset="0"/>
              <a:buChar char="•"/>
              <a:defRPr sz="1500"/>
            </a:lvl7pPr>
            <a:lvl8pPr marL="2571750" indent="-171450">
              <a:spcBef>
                <a:spcPct val="20000"/>
              </a:spcBef>
              <a:buFont typeface="Arial" pitchFamily="34" charset="0"/>
              <a:buChar char="•"/>
              <a:defRPr sz="1500"/>
            </a:lvl8pPr>
            <a:lvl9pPr marL="2914650" indent="-171450">
              <a:spcBef>
                <a:spcPct val="20000"/>
              </a:spcBef>
              <a:buFont typeface="Arial" pitchFamily="34" charset="0"/>
              <a:buChar char="•"/>
              <a:defRPr sz="1500"/>
            </a:lvl9pPr>
          </a:lstStyle>
          <a:p>
            <a:pPr marL="346075" indent="-233363">
              <a:buFont typeface="Arial" panose="020B0604020202020204" pitchFamily="34" charset="0"/>
              <a:buChar char="•"/>
            </a:pPr>
            <a:r>
              <a:rPr lang="en-US" i="1" dirty="0" smtClean="0"/>
              <a:t>How are things going?</a:t>
            </a:r>
          </a:p>
          <a:p>
            <a:pPr marL="346075" indent="-233363">
              <a:buFont typeface="Arial" panose="020B0604020202020204" pitchFamily="34" charset="0"/>
              <a:buChar char="•"/>
            </a:pPr>
            <a:r>
              <a:rPr lang="en-US" i="1" dirty="0" smtClean="0"/>
              <a:t>Who is using the system?</a:t>
            </a:r>
          </a:p>
          <a:p>
            <a:pPr marL="346075" indent="-233363">
              <a:buFont typeface="Arial" panose="020B0604020202020204" pitchFamily="34" charset="0"/>
              <a:buChar char="•"/>
            </a:pPr>
            <a:r>
              <a:rPr lang="en-US" i="1" dirty="0" smtClean="0"/>
              <a:t>What additional training or tools are needed to increase utilization?</a:t>
            </a:r>
          </a:p>
          <a:p>
            <a:pPr marL="346075" indent="-233363">
              <a:buFont typeface="Arial" panose="020B0604020202020204" pitchFamily="34" charset="0"/>
              <a:buChar char="•"/>
            </a:pPr>
            <a:r>
              <a:rPr lang="en-US" i="1" dirty="0" smtClean="0"/>
              <a:t>What should we keep doing/stop doing/do more of?</a:t>
            </a:r>
            <a:endParaRPr lang="en-US" i="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123"/>
          <a:stretch/>
        </p:blipFill>
        <p:spPr>
          <a:xfrm>
            <a:off x="690113" y="3021261"/>
            <a:ext cx="4312341" cy="2998539"/>
          </a:xfrm>
          <a:prstGeom prst="rect">
            <a:avLst/>
          </a:prstGeom>
        </p:spPr>
      </p:pic>
    </p:spTree>
    <p:extLst>
      <p:ext uri="{BB962C8B-B14F-4D97-AF65-F5344CB8AC3E}">
        <p14:creationId xmlns:p14="http://schemas.microsoft.com/office/powerpoint/2010/main" val="18313064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27913" y="234688"/>
            <a:ext cx="6508722" cy="837152"/>
          </a:xfrm>
        </p:spPr>
        <p:txBody>
          <a:bodyPr/>
          <a:lstStyle/>
          <a:p>
            <a:r>
              <a:rPr lang="en-US" sz="3200" dirty="0" smtClean="0"/>
              <a:t>The Steady State </a:t>
            </a:r>
            <a:r>
              <a:rPr lang="en-US" sz="3200" dirty="0"/>
              <a:t>of Healthcare Data Governance</a:t>
            </a:r>
            <a:endParaRPr lang="en-US" sz="3200" dirty="0" smtClean="0"/>
          </a:p>
        </p:txBody>
      </p:sp>
      <p:sp>
        <p:nvSpPr>
          <p:cNvPr id="5" name="Content Placeholder 4"/>
          <p:cNvSpPr>
            <a:spLocks noGrp="1"/>
          </p:cNvSpPr>
          <p:nvPr>
            <p:ph sz="quarter" idx="11"/>
          </p:nvPr>
        </p:nvSpPr>
        <p:spPr>
          <a:xfrm>
            <a:off x="700321" y="1532626"/>
            <a:ext cx="7673743" cy="1890475"/>
          </a:xfrm>
        </p:spPr>
        <p:txBody>
          <a:bodyPr>
            <a:normAutofit/>
          </a:bodyPr>
          <a:lstStyle/>
          <a:p>
            <a:pPr>
              <a:lnSpc>
                <a:spcPct val="90000"/>
              </a:lnSpc>
              <a:spcBef>
                <a:spcPts val="1200"/>
              </a:spcBef>
            </a:pPr>
            <a:r>
              <a:rPr lang="en-US" sz="2400" u="sng" dirty="0" smtClean="0"/>
              <a:t>Council Makeup</a:t>
            </a:r>
          </a:p>
          <a:p>
            <a:pPr>
              <a:lnSpc>
                <a:spcPct val="90000"/>
              </a:lnSpc>
              <a:spcBef>
                <a:spcPts val="1200"/>
              </a:spcBef>
            </a:pPr>
            <a:r>
              <a:rPr lang="en-US" sz="2000" dirty="0"/>
              <a:t>In this stage, the data governance committee may want to start calling itself something more interesting, like a </a:t>
            </a:r>
            <a:r>
              <a:rPr lang="en-US" sz="2000" i="1" dirty="0"/>
              <a:t>governance council</a:t>
            </a:r>
            <a:r>
              <a:rPr lang="en-US" sz="2000" dirty="0"/>
              <a:t>. </a:t>
            </a:r>
            <a:endParaRPr lang="en-US" sz="2000" dirty="0" smtClean="0"/>
          </a:p>
          <a:p>
            <a:pPr>
              <a:lnSpc>
                <a:spcPct val="90000"/>
              </a:lnSpc>
              <a:spcBef>
                <a:spcPts val="1200"/>
              </a:spcBef>
            </a:pPr>
            <a:r>
              <a:rPr lang="en-US" sz="2000" dirty="0" smtClean="0"/>
              <a:t>Let </a:t>
            </a:r>
            <a:r>
              <a:rPr lang="en-US" sz="2000" dirty="0"/>
              <a:t>it happen. Only a few of the initial leaders will still be involved, but the council itself will continue to evolve.</a:t>
            </a:r>
            <a:endParaRPr lang="en-US" sz="2000" i="1" dirty="0" smtClean="0"/>
          </a:p>
        </p:txBody>
      </p:sp>
      <p:grpSp>
        <p:nvGrpSpPr>
          <p:cNvPr id="9" name="Group 8"/>
          <p:cNvGrpSpPr/>
          <p:nvPr/>
        </p:nvGrpSpPr>
        <p:grpSpPr>
          <a:xfrm>
            <a:off x="700321" y="261149"/>
            <a:ext cx="1112493" cy="1034596"/>
            <a:chOff x="660443" y="670654"/>
            <a:chExt cx="1112493" cy="1010293"/>
          </a:xfrm>
        </p:grpSpPr>
        <p:sp>
          <p:nvSpPr>
            <p:cNvPr id="10" name="Rectangle 9"/>
            <p:cNvSpPr/>
            <p:nvPr/>
          </p:nvSpPr>
          <p:spPr>
            <a:xfrm>
              <a:off x="660443" y="670654"/>
              <a:ext cx="1112493" cy="10102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1" name="TextBox 3"/>
            <p:cNvSpPr txBox="1"/>
            <p:nvPr/>
          </p:nvSpPr>
          <p:spPr>
            <a:xfrm>
              <a:off x="660443" y="675509"/>
              <a:ext cx="1112493" cy="184666"/>
            </a:xfrm>
            <a:prstGeom prst="rect">
              <a:avLst/>
            </a:prstGeom>
            <a:solidFill>
              <a:schemeClr val="tx2"/>
            </a:solidFill>
          </p:spPr>
          <p:txBody>
            <a:bodyPr wrap="square" lIns="0" tIns="0"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r>
                <a:rPr lang="en-US" sz="1200" b="1" cap="small" dirty="0" smtClean="0">
                  <a:solidFill>
                    <a:schemeClr val="bg1"/>
                  </a:solidFill>
                </a:rPr>
                <a:t>Three Phases</a:t>
              </a:r>
              <a:endParaRPr lang="en-US" sz="1200" b="1" cap="small" dirty="0">
                <a:solidFill>
                  <a:schemeClr val="bg1"/>
                </a:solidFill>
              </a:endParaRPr>
            </a:p>
          </p:txBody>
        </p:sp>
        <p:sp>
          <p:nvSpPr>
            <p:cNvPr id="12" name="TextBox 9"/>
            <p:cNvSpPr txBox="1"/>
            <p:nvPr/>
          </p:nvSpPr>
          <p:spPr>
            <a:xfrm>
              <a:off x="660443" y="1380689"/>
              <a:ext cx="1112493" cy="299044"/>
            </a:xfrm>
            <a:prstGeom prst="rect">
              <a:avLst/>
            </a:prstGeom>
            <a:solidFill>
              <a:schemeClr val="tx2"/>
            </a:solidFill>
          </p:spPr>
          <p:txBody>
            <a:bodyPr wrap="square" lIns="0" tIns="18288"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lnSpc>
                  <a:spcPct val="85000"/>
                </a:lnSpc>
              </a:pPr>
              <a:r>
                <a:rPr lang="en-US" sz="1100" b="1" cap="small" dirty="0" smtClean="0">
                  <a:solidFill>
                    <a:schemeClr val="bg1"/>
                  </a:solidFill>
                </a:rPr>
                <a:t>Data governance</a:t>
              </a:r>
              <a:endParaRPr lang="en-US" sz="1800" b="1" cap="small" dirty="0">
                <a:solidFill>
                  <a:schemeClr val="bg1"/>
                </a:solidFill>
              </a:endParaRPr>
            </a:p>
          </p:txBody>
        </p:sp>
        <p:sp>
          <p:nvSpPr>
            <p:cNvPr id="13" name="TextBox 12"/>
            <p:cNvSpPr txBox="1"/>
            <p:nvPr/>
          </p:nvSpPr>
          <p:spPr>
            <a:xfrm>
              <a:off x="660443" y="812030"/>
              <a:ext cx="1112493" cy="615553"/>
            </a:xfrm>
            <a:prstGeom prst="rect">
              <a:avLst/>
            </a:prstGeom>
            <a:noFill/>
          </p:spPr>
          <p:txBody>
            <a:bodyPr wrap="square" lIns="0" tIns="0" rIns="0" bIns="0" rtlCol="0">
              <a:spAutoFit/>
            </a:bodyPr>
            <a:lstStyle/>
            <a:p>
              <a:pPr algn="ctr"/>
              <a:r>
                <a:rPr lang="en-US" sz="4000" dirty="0" smtClean="0">
                  <a:solidFill>
                    <a:schemeClr val="tx2"/>
                  </a:solidFill>
                </a:rPr>
                <a:t>3</a:t>
              </a:r>
              <a:endParaRPr lang="en-US" sz="4000" dirty="0">
                <a:solidFill>
                  <a:schemeClr val="tx2"/>
                </a:solidFill>
              </a:endParaRPr>
            </a:p>
          </p:txBody>
        </p:sp>
      </p:gr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21" y="3424344"/>
            <a:ext cx="7891588" cy="2595456"/>
          </a:xfrm>
          <a:prstGeom prst="rect">
            <a:avLst/>
          </a:prstGeom>
        </p:spPr>
      </p:pic>
    </p:spTree>
    <p:extLst>
      <p:ext uri="{BB962C8B-B14F-4D97-AF65-F5344CB8AC3E}">
        <p14:creationId xmlns:p14="http://schemas.microsoft.com/office/powerpoint/2010/main" val="30563353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015883" y="1681066"/>
            <a:ext cx="3358180" cy="4338734"/>
          </a:xfrm>
          <a:prstGeom prst="rect">
            <a:avLst/>
          </a:prstGeom>
        </p:spPr>
      </p:pic>
      <p:sp>
        <p:nvSpPr>
          <p:cNvPr id="4" name="Title 3"/>
          <p:cNvSpPr>
            <a:spLocks noGrp="1"/>
          </p:cNvSpPr>
          <p:nvPr>
            <p:ph type="title"/>
          </p:nvPr>
        </p:nvSpPr>
        <p:spPr>
          <a:xfrm>
            <a:off x="1927913" y="234688"/>
            <a:ext cx="6508722" cy="837152"/>
          </a:xfrm>
        </p:spPr>
        <p:txBody>
          <a:bodyPr/>
          <a:lstStyle/>
          <a:p>
            <a:r>
              <a:rPr lang="en-US" sz="3200" dirty="0" smtClean="0"/>
              <a:t>The Steady State </a:t>
            </a:r>
            <a:r>
              <a:rPr lang="en-US" sz="3200" dirty="0"/>
              <a:t>of Healthcare Data Governance</a:t>
            </a:r>
            <a:endParaRPr lang="en-US" sz="3200" dirty="0" smtClean="0"/>
          </a:p>
        </p:txBody>
      </p:sp>
      <p:sp>
        <p:nvSpPr>
          <p:cNvPr id="5" name="Content Placeholder 4"/>
          <p:cNvSpPr>
            <a:spLocks noGrp="1"/>
          </p:cNvSpPr>
          <p:nvPr>
            <p:ph sz="quarter" idx="11"/>
          </p:nvPr>
        </p:nvSpPr>
        <p:spPr>
          <a:xfrm>
            <a:off x="700321" y="1532626"/>
            <a:ext cx="4706180" cy="1488635"/>
          </a:xfrm>
        </p:spPr>
        <p:txBody>
          <a:bodyPr>
            <a:noAutofit/>
          </a:bodyPr>
          <a:lstStyle/>
          <a:p>
            <a:pPr>
              <a:lnSpc>
                <a:spcPct val="90000"/>
              </a:lnSpc>
              <a:spcBef>
                <a:spcPts val="1200"/>
              </a:spcBef>
            </a:pPr>
            <a:r>
              <a:rPr lang="en-US" sz="2400" u="sng" dirty="0" smtClean="0"/>
              <a:t>Council Makeup</a:t>
            </a:r>
          </a:p>
          <a:p>
            <a:pPr>
              <a:lnSpc>
                <a:spcPct val="90000"/>
              </a:lnSpc>
              <a:spcBef>
                <a:spcPts val="1200"/>
              </a:spcBef>
              <a:spcAft>
                <a:spcPts val="1200"/>
              </a:spcAft>
            </a:pPr>
            <a:r>
              <a:rPr lang="en-US" sz="2000" dirty="0"/>
              <a:t>The most effective agents of governance at this point are those who are the “ethical politicians” </a:t>
            </a:r>
            <a:r>
              <a:rPr lang="en-US" sz="2000" dirty="0" smtClean="0"/>
              <a:t>and have </a:t>
            </a:r>
            <a:r>
              <a:rPr lang="en-US" sz="2000" dirty="0"/>
              <a:t>a talent for </a:t>
            </a:r>
            <a:r>
              <a:rPr lang="en-US" sz="2000" dirty="0" smtClean="0"/>
              <a:t>peacekeeping and consensus building. </a:t>
            </a:r>
          </a:p>
          <a:p>
            <a:pPr>
              <a:lnSpc>
                <a:spcPct val="90000"/>
              </a:lnSpc>
              <a:spcBef>
                <a:spcPts val="1200"/>
              </a:spcBef>
              <a:spcAft>
                <a:spcPts val="1200"/>
              </a:spcAft>
            </a:pPr>
            <a:r>
              <a:rPr lang="en-US" sz="2000" dirty="0"/>
              <a:t>They will have a natural, one-on-one </a:t>
            </a:r>
            <a:r>
              <a:rPr lang="en-US" sz="2000" dirty="0" smtClean="0"/>
              <a:t>leadership style that fosters team communication, in or out of the meeting.</a:t>
            </a:r>
          </a:p>
          <a:p>
            <a:pPr>
              <a:lnSpc>
                <a:spcPct val="90000"/>
              </a:lnSpc>
              <a:spcBef>
                <a:spcPts val="1200"/>
              </a:spcBef>
              <a:spcAft>
                <a:spcPts val="1200"/>
              </a:spcAft>
            </a:pPr>
            <a:r>
              <a:rPr lang="en-US" sz="2000" dirty="0" smtClean="0"/>
              <a:t>They </a:t>
            </a:r>
            <a:r>
              <a:rPr lang="en-US" sz="2000" dirty="0"/>
              <a:t>won’t be solving big problems in real time; rather, they’ll be addressing </a:t>
            </a:r>
            <a:r>
              <a:rPr lang="en-US" sz="2000" dirty="0" smtClean="0"/>
              <a:t>frequently heard common concerns.</a:t>
            </a:r>
            <a:endParaRPr lang="en-US" sz="2000" dirty="0"/>
          </a:p>
        </p:txBody>
      </p:sp>
      <p:grpSp>
        <p:nvGrpSpPr>
          <p:cNvPr id="9" name="Group 8"/>
          <p:cNvGrpSpPr/>
          <p:nvPr/>
        </p:nvGrpSpPr>
        <p:grpSpPr>
          <a:xfrm>
            <a:off x="700321" y="261149"/>
            <a:ext cx="1112493" cy="1034596"/>
            <a:chOff x="660443" y="670654"/>
            <a:chExt cx="1112493" cy="1010293"/>
          </a:xfrm>
        </p:grpSpPr>
        <p:sp>
          <p:nvSpPr>
            <p:cNvPr id="10" name="Rectangle 9"/>
            <p:cNvSpPr/>
            <p:nvPr/>
          </p:nvSpPr>
          <p:spPr>
            <a:xfrm>
              <a:off x="660443" y="670654"/>
              <a:ext cx="1112493" cy="10102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1" name="TextBox 3"/>
            <p:cNvSpPr txBox="1"/>
            <p:nvPr/>
          </p:nvSpPr>
          <p:spPr>
            <a:xfrm>
              <a:off x="660443" y="675509"/>
              <a:ext cx="1112493" cy="184666"/>
            </a:xfrm>
            <a:prstGeom prst="rect">
              <a:avLst/>
            </a:prstGeom>
            <a:solidFill>
              <a:schemeClr val="tx2"/>
            </a:solidFill>
          </p:spPr>
          <p:txBody>
            <a:bodyPr wrap="square" lIns="0" tIns="0"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r>
                <a:rPr lang="en-US" sz="1200" b="1" cap="small" dirty="0" smtClean="0">
                  <a:solidFill>
                    <a:schemeClr val="bg1"/>
                  </a:solidFill>
                </a:rPr>
                <a:t>Three Phases</a:t>
              </a:r>
              <a:endParaRPr lang="en-US" sz="1200" b="1" cap="small" dirty="0">
                <a:solidFill>
                  <a:schemeClr val="bg1"/>
                </a:solidFill>
              </a:endParaRPr>
            </a:p>
          </p:txBody>
        </p:sp>
        <p:sp>
          <p:nvSpPr>
            <p:cNvPr id="12" name="TextBox 9"/>
            <p:cNvSpPr txBox="1"/>
            <p:nvPr/>
          </p:nvSpPr>
          <p:spPr>
            <a:xfrm>
              <a:off x="660443" y="1380689"/>
              <a:ext cx="1112493" cy="299044"/>
            </a:xfrm>
            <a:prstGeom prst="rect">
              <a:avLst/>
            </a:prstGeom>
            <a:solidFill>
              <a:schemeClr val="tx2"/>
            </a:solidFill>
          </p:spPr>
          <p:txBody>
            <a:bodyPr wrap="square" lIns="0" tIns="18288"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lnSpc>
                  <a:spcPct val="85000"/>
                </a:lnSpc>
              </a:pPr>
              <a:r>
                <a:rPr lang="en-US" sz="1100" b="1" cap="small" dirty="0" smtClean="0">
                  <a:solidFill>
                    <a:schemeClr val="bg1"/>
                  </a:solidFill>
                </a:rPr>
                <a:t>Data governance</a:t>
              </a:r>
              <a:endParaRPr lang="en-US" sz="1800" b="1" cap="small" dirty="0">
                <a:solidFill>
                  <a:schemeClr val="bg1"/>
                </a:solidFill>
              </a:endParaRPr>
            </a:p>
          </p:txBody>
        </p:sp>
        <p:sp>
          <p:nvSpPr>
            <p:cNvPr id="13" name="TextBox 12"/>
            <p:cNvSpPr txBox="1"/>
            <p:nvPr/>
          </p:nvSpPr>
          <p:spPr>
            <a:xfrm>
              <a:off x="660443" y="812030"/>
              <a:ext cx="1112493" cy="615553"/>
            </a:xfrm>
            <a:prstGeom prst="rect">
              <a:avLst/>
            </a:prstGeom>
            <a:noFill/>
          </p:spPr>
          <p:txBody>
            <a:bodyPr wrap="square" lIns="0" tIns="0" rIns="0" bIns="0" rtlCol="0">
              <a:spAutoFit/>
            </a:bodyPr>
            <a:lstStyle/>
            <a:p>
              <a:pPr algn="ctr"/>
              <a:r>
                <a:rPr lang="en-US" sz="4000" dirty="0" smtClean="0">
                  <a:solidFill>
                    <a:schemeClr val="tx2"/>
                  </a:solidFill>
                </a:rPr>
                <a:t>3</a:t>
              </a:r>
              <a:endParaRPr lang="en-US" sz="4000" dirty="0">
                <a:solidFill>
                  <a:schemeClr val="tx2"/>
                </a:solidFill>
              </a:endParaRPr>
            </a:p>
          </p:txBody>
        </p:sp>
      </p:grpSp>
    </p:spTree>
    <p:extLst>
      <p:ext uri="{BB962C8B-B14F-4D97-AF65-F5344CB8AC3E}">
        <p14:creationId xmlns:p14="http://schemas.microsoft.com/office/powerpoint/2010/main" val="1219372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755" y="1524000"/>
            <a:ext cx="2994307" cy="4495800"/>
          </a:xfrm>
          <a:prstGeom prst="rect">
            <a:avLst/>
          </a:prstGeom>
        </p:spPr>
      </p:pic>
      <p:sp>
        <p:nvSpPr>
          <p:cNvPr id="4" name="Title 3"/>
          <p:cNvSpPr>
            <a:spLocks noGrp="1"/>
          </p:cNvSpPr>
          <p:nvPr>
            <p:ph type="title"/>
          </p:nvPr>
        </p:nvSpPr>
        <p:spPr>
          <a:xfrm>
            <a:off x="1927913" y="234688"/>
            <a:ext cx="6508722" cy="837152"/>
          </a:xfrm>
        </p:spPr>
        <p:txBody>
          <a:bodyPr/>
          <a:lstStyle/>
          <a:p>
            <a:r>
              <a:rPr lang="en-US" sz="3200" dirty="0" smtClean="0"/>
              <a:t>The Steady State </a:t>
            </a:r>
            <a:r>
              <a:rPr lang="en-US" sz="3200" dirty="0"/>
              <a:t>of Healthcare Data Governance</a:t>
            </a:r>
            <a:endParaRPr lang="en-US" sz="3200" dirty="0" smtClean="0"/>
          </a:p>
        </p:txBody>
      </p:sp>
      <p:sp>
        <p:nvSpPr>
          <p:cNvPr id="5" name="Content Placeholder 4"/>
          <p:cNvSpPr>
            <a:spLocks noGrp="1"/>
          </p:cNvSpPr>
          <p:nvPr>
            <p:ph sz="quarter" idx="11"/>
          </p:nvPr>
        </p:nvSpPr>
        <p:spPr>
          <a:xfrm>
            <a:off x="700321" y="1532626"/>
            <a:ext cx="4604923" cy="1488635"/>
          </a:xfrm>
        </p:spPr>
        <p:txBody>
          <a:bodyPr>
            <a:noAutofit/>
          </a:bodyPr>
          <a:lstStyle/>
          <a:p>
            <a:pPr>
              <a:lnSpc>
                <a:spcPct val="90000"/>
              </a:lnSpc>
              <a:spcBef>
                <a:spcPts val="1200"/>
              </a:spcBef>
            </a:pPr>
            <a:r>
              <a:rPr lang="en-US" sz="2400" u="sng" dirty="0" smtClean="0"/>
              <a:t>Council Focus</a:t>
            </a:r>
          </a:p>
          <a:p>
            <a:pPr>
              <a:lnSpc>
                <a:spcPct val="90000"/>
              </a:lnSpc>
              <a:spcBef>
                <a:spcPts val="1200"/>
              </a:spcBef>
              <a:spcAft>
                <a:spcPts val="1200"/>
              </a:spcAft>
            </a:pPr>
            <a:r>
              <a:rPr lang="en-US" sz="2000" dirty="0" smtClean="0"/>
              <a:t>If </a:t>
            </a:r>
            <a:r>
              <a:rPr lang="en-US" sz="2000" dirty="0"/>
              <a:t>the analytics effort is going well, there will be dissatisfied customers. </a:t>
            </a:r>
            <a:r>
              <a:rPr lang="en-US" sz="2000" dirty="0" smtClean="0"/>
              <a:t>Some will believe they </a:t>
            </a:r>
            <a:r>
              <a:rPr lang="en-US" sz="2000" dirty="0"/>
              <a:t>haven’t received as much support as other </a:t>
            </a:r>
            <a:r>
              <a:rPr lang="en-US" sz="2000" dirty="0" smtClean="0"/>
              <a:t>areas.</a:t>
            </a:r>
          </a:p>
          <a:p>
            <a:pPr>
              <a:lnSpc>
                <a:spcPct val="90000"/>
              </a:lnSpc>
              <a:spcBef>
                <a:spcPts val="1200"/>
              </a:spcBef>
              <a:spcAft>
                <a:spcPts val="1200"/>
              </a:spcAft>
            </a:pPr>
            <a:r>
              <a:rPr lang="en-US" sz="2000" dirty="0" smtClean="0"/>
              <a:t>Leaders</a:t>
            </a:r>
            <a:r>
              <a:rPr lang="en-US" sz="2000" dirty="0"/>
              <a:t>’ role will be to hear these customers’ concerns, make their voices heard, help them feel there’s hope for improvement, and then keep them in the loop until their concerns are addressed. </a:t>
            </a:r>
            <a:endParaRPr lang="en-US" sz="2000" i="1" dirty="0" smtClean="0"/>
          </a:p>
        </p:txBody>
      </p:sp>
      <p:grpSp>
        <p:nvGrpSpPr>
          <p:cNvPr id="9" name="Group 8"/>
          <p:cNvGrpSpPr/>
          <p:nvPr/>
        </p:nvGrpSpPr>
        <p:grpSpPr>
          <a:xfrm>
            <a:off x="700321" y="261149"/>
            <a:ext cx="1112493" cy="1034596"/>
            <a:chOff x="660443" y="670654"/>
            <a:chExt cx="1112493" cy="1010293"/>
          </a:xfrm>
        </p:grpSpPr>
        <p:sp>
          <p:nvSpPr>
            <p:cNvPr id="10" name="Rectangle 9"/>
            <p:cNvSpPr/>
            <p:nvPr/>
          </p:nvSpPr>
          <p:spPr>
            <a:xfrm>
              <a:off x="660443" y="670654"/>
              <a:ext cx="1112493" cy="10102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1" name="TextBox 3"/>
            <p:cNvSpPr txBox="1"/>
            <p:nvPr/>
          </p:nvSpPr>
          <p:spPr>
            <a:xfrm>
              <a:off x="660443" y="675509"/>
              <a:ext cx="1112493" cy="184666"/>
            </a:xfrm>
            <a:prstGeom prst="rect">
              <a:avLst/>
            </a:prstGeom>
            <a:solidFill>
              <a:schemeClr val="tx2"/>
            </a:solidFill>
          </p:spPr>
          <p:txBody>
            <a:bodyPr wrap="square" lIns="0" tIns="0"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r>
                <a:rPr lang="en-US" sz="1200" b="1" cap="small" dirty="0" smtClean="0">
                  <a:solidFill>
                    <a:schemeClr val="bg1"/>
                  </a:solidFill>
                </a:rPr>
                <a:t>Three Phases</a:t>
              </a:r>
              <a:endParaRPr lang="en-US" sz="1200" b="1" cap="small" dirty="0">
                <a:solidFill>
                  <a:schemeClr val="bg1"/>
                </a:solidFill>
              </a:endParaRPr>
            </a:p>
          </p:txBody>
        </p:sp>
        <p:sp>
          <p:nvSpPr>
            <p:cNvPr id="12" name="TextBox 9"/>
            <p:cNvSpPr txBox="1"/>
            <p:nvPr/>
          </p:nvSpPr>
          <p:spPr>
            <a:xfrm>
              <a:off x="660443" y="1380689"/>
              <a:ext cx="1112493" cy="299044"/>
            </a:xfrm>
            <a:prstGeom prst="rect">
              <a:avLst/>
            </a:prstGeom>
            <a:solidFill>
              <a:schemeClr val="tx2"/>
            </a:solidFill>
          </p:spPr>
          <p:txBody>
            <a:bodyPr wrap="square" lIns="0" tIns="18288"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lnSpc>
                  <a:spcPct val="85000"/>
                </a:lnSpc>
              </a:pPr>
              <a:r>
                <a:rPr lang="en-US" sz="1100" b="1" cap="small" dirty="0" smtClean="0">
                  <a:solidFill>
                    <a:schemeClr val="bg1"/>
                  </a:solidFill>
                </a:rPr>
                <a:t>Data governance</a:t>
              </a:r>
              <a:endParaRPr lang="en-US" sz="1800" b="1" cap="small" dirty="0">
                <a:solidFill>
                  <a:schemeClr val="bg1"/>
                </a:solidFill>
              </a:endParaRPr>
            </a:p>
          </p:txBody>
        </p:sp>
        <p:sp>
          <p:nvSpPr>
            <p:cNvPr id="13" name="TextBox 12"/>
            <p:cNvSpPr txBox="1"/>
            <p:nvPr/>
          </p:nvSpPr>
          <p:spPr>
            <a:xfrm>
              <a:off x="660443" y="812030"/>
              <a:ext cx="1112493" cy="615553"/>
            </a:xfrm>
            <a:prstGeom prst="rect">
              <a:avLst/>
            </a:prstGeom>
            <a:noFill/>
          </p:spPr>
          <p:txBody>
            <a:bodyPr wrap="square" lIns="0" tIns="0" rIns="0" bIns="0" rtlCol="0">
              <a:spAutoFit/>
            </a:bodyPr>
            <a:lstStyle/>
            <a:p>
              <a:pPr algn="ctr"/>
              <a:r>
                <a:rPr lang="en-US" sz="4000" dirty="0" smtClean="0">
                  <a:solidFill>
                    <a:schemeClr val="tx2"/>
                  </a:solidFill>
                </a:rPr>
                <a:t>3</a:t>
              </a:r>
              <a:endParaRPr lang="en-US" sz="4000" dirty="0">
                <a:solidFill>
                  <a:schemeClr val="tx2"/>
                </a:solidFill>
              </a:endParaRPr>
            </a:p>
          </p:txBody>
        </p:sp>
      </p:grpSp>
    </p:spTree>
    <p:extLst>
      <p:ext uri="{BB962C8B-B14F-4D97-AF65-F5344CB8AC3E}">
        <p14:creationId xmlns:p14="http://schemas.microsoft.com/office/powerpoint/2010/main" val="34948627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2469" r="-12469"/>
          <a:stretch/>
        </p:blipFill>
        <p:spPr>
          <a:xfrm flipH="1">
            <a:off x="3669581" y="1532626"/>
            <a:ext cx="4704482" cy="4471416"/>
          </a:xfrm>
          <a:prstGeom prst="rect">
            <a:avLst/>
          </a:prstGeom>
        </p:spPr>
      </p:pic>
      <p:sp>
        <p:nvSpPr>
          <p:cNvPr id="4" name="Title 3"/>
          <p:cNvSpPr>
            <a:spLocks noGrp="1"/>
          </p:cNvSpPr>
          <p:nvPr>
            <p:ph type="title"/>
          </p:nvPr>
        </p:nvSpPr>
        <p:spPr>
          <a:xfrm>
            <a:off x="1927913" y="234688"/>
            <a:ext cx="6508722" cy="837152"/>
          </a:xfrm>
        </p:spPr>
        <p:txBody>
          <a:bodyPr/>
          <a:lstStyle/>
          <a:p>
            <a:r>
              <a:rPr lang="en-US" sz="3200" dirty="0" smtClean="0"/>
              <a:t>The Steady State </a:t>
            </a:r>
            <a:r>
              <a:rPr lang="en-US" sz="3200" dirty="0"/>
              <a:t>of Healthcare Data Governance</a:t>
            </a:r>
            <a:endParaRPr lang="en-US" sz="3200" dirty="0" smtClean="0"/>
          </a:p>
        </p:txBody>
      </p:sp>
      <p:sp>
        <p:nvSpPr>
          <p:cNvPr id="5" name="Content Placeholder 4"/>
          <p:cNvSpPr>
            <a:spLocks noGrp="1"/>
          </p:cNvSpPr>
          <p:nvPr>
            <p:ph sz="quarter" idx="11"/>
          </p:nvPr>
        </p:nvSpPr>
        <p:spPr>
          <a:xfrm>
            <a:off x="700322" y="1532626"/>
            <a:ext cx="4555260" cy="1488635"/>
          </a:xfrm>
        </p:spPr>
        <p:txBody>
          <a:bodyPr>
            <a:noAutofit/>
          </a:bodyPr>
          <a:lstStyle/>
          <a:p>
            <a:pPr>
              <a:lnSpc>
                <a:spcPct val="90000"/>
              </a:lnSpc>
              <a:spcBef>
                <a:spcPts val="1200"/>
              </a:spcBef>
            </a:pPr>
            <a:r>
              <a:rPr lang="en-US" sz="2400" u="sng" dirty="0" smtClean="0"/>
              <a:t>Council Focus</a:t>
            </a:r>
          </a:p>
          <a:p>
            <a:pPr>
              <a:lnSpc>
                <a:spcPct val="90000"/>
              </a:lnSpc>
              <a:spcBef>
                <a:spcPts val="1200"/>
              </a:spcBef>
              <a:spcAft>
                <a:spcPts val="1200"/>
              </a:spcAft>
            </a:pPr>
            <a:r>
              <a:rPr lang="en-US" sz="2000" dirty="0" smtClean="0"/>
              <a:t>At this point the group must stay </a:t>
            </a:r>
            <a:r>
              <a:rPr lang="en-US" sz="2000" dirty="0"/>
              <a:t>the </a:t>
            </a:r>
            <a:r>
              <a:rPr lang="en-US" sz="2000" dirty="0" smtClean="0"/>
              <a:t>course in spite of vocal resistance from other departments. </a:t>
            </a:r>
          </a:p>
          <a:p>
            <a:pPr>
              <a:lnSpc>
                <a:spcPct val="90000"/>
              </a:lnSpc>
              <a:spcBef>
                <a:spcPts val="1200"/>
              </a:spcBef>
              <a:spcAft>
                <a:spcPts val="1200"/>
              </a:spcAft>
            </a:pPr>
            <a:r>
              <a:rPr lang="en-US" sz="2000" dirty="0" smtClean="0"/>
              <a:t>If </a:t>
            </a:r>
            <a:r>
              <a:rPr lang="en-US" sz="2000" dirty="0"/>
              <a:t>the </a:t>
            </a:r>
            <a:r>
              <a:rPr lang="en-US" sz="2000" dirty="0" smtClean="0"/>
              <a:t>initiative </a:t>
            </a:r>
            <a:r>
              <a:rPr lang="en-US" sz="2000" dirty="0"/>
              <a:t>is working for most of the organization, </a:t>
            </a:r>
            <a:r>
              <a:rPr lang="en-US" sz="2000" dirty="0" smtClean="0"/>
              <a:t>the council </a:t>
            </a:r>
            <a:r>
              <a:rPr lang="en-US" sz="2000" dirty="0"/>
              <a:t>will have to actively </a:t>
            </a:r>
            <a:r>
              <a:rPr lang="en-US" sz="2000" dirty="0" smtClean="0"/>
              <a:t>engage the disenfranchised and bring them around. </a:t>
            </a:r>
          </a:p>
          <a:p>
            <a:pPr>
              <a:lnSpc>
                <a:spcPct val="90000"/>
              </a:lnSpc>
              <a:spcBef>
                <a:spcPts val="1200"/>
              </a:spcBef>
              <a:spcAft>
                <a:spcPts val="1200"/>
              </a:spcAft>
            </a:pPr>
            <a:r>
              <a:rPr lang="en-US" sz="2000" dirty="0" smtClean="0"/>
              <a:t>Finally the </a:t>
            </a:r>
            <a:r>
              <a:rPr lang="en-US" sz="2000" dirty="0"/>
              <a:t>team will continue to be responsible for monitoring the success of the initiative and </a:t>
            </a:r>
            <a:r>
              <a:rPr lang="en-US" sz="2000" dirty="0">
                <a:hlinkClick r:id="rId3"/>
              </a:rPr>
              <a:t>prioritizing efforts</a:t>
            </a:r>
            <a:r>
              <a:rPr lang="en-US" sz="2000" dirty="0"/>
              <a:t>. </a:t>
            </a:r>
            <a:endParaRPr lang="en-US" sz="2000" dirty="0" smtClean="0"/>
          </a:p>
        </p:txBody>
      </p:sp>
      <p:grpSp>
        <p:nvGrpSpPr>
          <p:cNvPr id="9" name="Group 8"/>
          <p:cNvGrpSpPr/>
          <p:nvPr/>
        </p:nvGrpSpPr>
        <p:grpSpPr>
          <a:xfrm>
            <a:off x="700321" y="261149"/>
            <a:ext cx="1112493" cy="1034596"/>
            <a:chOff x="660443" y="670654"/>
            <a:chExt cx="1112493" cy="1010293"/>
          </a:xfrm>
        </p:grpSpPr>
        <p:sp>
          <p:nvSpPr>
            <p:cNvPr id="10" name="Rectangle 9"/>
            <p:cNvSpPr/>
            <p:nvPr/>
          </p:nvSpPr>
          <p:spPr>
            <a:xfrm>
              <a:off x="660443" y="670654"/>
              <a:ext cx="1112493" cy="10102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1" name="TextBox 3"/>
            <p:cNvSpPr txBox="1"/>
            <p:nvPr/>
          </p:nvSpPr>
          <p:spPr>
            <a:xfrm>
              <a:off x="660443" y="675509"/>
              <a:ext cx="1112493" cy="184666"/>
            </a:xfrm>
            <a:prstGeom prst="rect">
              <a:avLst/>
            </a:prstGeom>
            <a:solidFill>
              <a:schemeClr val="tx2"/>
            </a:solidFill>
          </p:spPr>
          <p:txBody>
            <a:bodyPr wrap="square" lIns="0" tIns="0"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r>
                <a:rPr lang="en-US" sz="1200" b="1" cap="small" dirty="0" smtClean="0">
                  <a:solidFill>
                    <a:schemeClr val="bg1"/>
                  </a:solidFill>
                </a:rPr>
                <a:t>Three Phases</a:t>
              </a:r>
              <a:endParaRPr lang="en-US" sz="1200" b="1" cap="small" dirty="0">
                <a:solidFill>
                  <a:schemeClr val="bg1"/>
                </a:solidFill>
              </a:endParaRPr>
            </a:p>
          </p:txBody>
        </p:sp>
        <p:sp>
          <p:nvSpPr>
            <p:cNvPr id="12" name="TextBox 9"/>
            <p:cNvSpPr txBox="1"/>
            <p:nvPr/>
          </p:nvSpPr>
          <p:spPr>
            <a:xfrm>
              <a:off x="660443" y="1380689"/>
              <a:ext cx="1112493" cy="299044"/>
            </a:xfrm>
            <a:prstGeom prst="rect">
              <a:avLst/>
            </a:prstGeom>
            <a:solidFill>
              <a:schemeClr val="tx2"/>
            </a:solidFill>
          </p:spPr>
          <p:txBody>
            <a:bodyPr wrap="square" lIns="0" tIns="18288"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lnSpc>
                  <a:spcPct val="85000"/>
                </a:lnSpc>
              </a:pPr>
              <a:r>
                <a:rPr lang="en-US" sz="1100" b="1" cap="small" dirty="0" smtClean="0">
                  <a:solidFill>
                    <a:schemeClr val="bg1"/>
                  </a:solidFill>
                </a:rPr>
                <a:t>Data governance</a:t>
              </a:r>
              <a:endParaRPr lang="en-US" sz="1800" b="1" cap="small" dirty="0">
                <a:solidFill>
                  <a:schemeClr val="bg1"/>
                </a:solidFill>
              </a:endParaRPr>
            </a:p>
          </p:txBody>
        </p:sp>
        <p:sp>
          <p:nvSpPr>
            <p:cNvPr id="13" name="TextBox 12"/>
            <p:cNvSpPr txBox="1"/>
            <p:nvPr/>
          </p:nvSpPr>
          <p:spPr>
            <a:xfrm>
              <a:off x="660443" y="812030"/>
              <a:ext cx="1112493" cy="615553"/>
            </a:xfrm>
            <a:prstGeom prst="rect">
              <a:avLst/>
            </a:prstGeom>
            <a:noFill/>
          </p:spPr>
          <p:txBody>
            <a:bodyPr wrap="square" lIns="0" tIns="0" rIns="0" bIns="0" rtlCol="0">
              <a:spAutoFit/>
            </a:bodyPr>
            <a:lstStyle/>
            <a:p>
              <a:pPr algn="ctr"/>
              <a:r>
                <a:rPr lang="en-US" sz="4000" dirty="0" smtClean="0">
                  <a:solidFill>
                    <a:schemeClr val="tx2"/>
                  </a:solidFill>
                </a:rPr>
                <a:t>3</a:t>
              </a:r>
              <a:endParaRPr lang="en-US" sz="4000" dirty="0">
                <a:solidFill>
                  <a:schemeClr val="tx2"/>
                </a:solidFill>
              </a:endParaRPr>
            </a:p>
          </p:txBody>
        </p:sp>
      </p:grpSp>
    </p:spTree>
    <p:extLst>
      <p:ext uri="{BB962C8B-B14F-4D97-AF65-F5344CB8AC3E}">
        <p14:creationId xmlns:p14="http://schemas.microsoft.com/office/powerpoint/2010/main" val="2115367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6656" y="133440"/>
            <a:ext cx="8164132" cy="994118"/>
          </a:xfrm>
        </p:spPr>
        <p:txBody>
          <a:bodyPr/>
          <a:lstStyle/>
          <a:p>
            <a:r>
              <a:rPr lang="en-US" sz="3800" dirty="0"/>
              <a:t>How to Know If Healthcare Data Governance is Working</a:t>
            </a:r>
            <a:endParaRPr lang="en-US" sz="3800" dirty="0" smtClean="0"/>
          </a:p>
        </p:txBody>
      </p:sp>
      <p:sp>
        <p:nvSpPr>
          <p:cNvPr id="5" name="Content Placeholder 4"/>
          <p:cNvSpPr>
            <a:spLocks noGrp="1"/>
          </p:cNvSpPr>
          <p:nvPr>
            <p:ph sz="quarter" idx="11"/>
          </p:nvPr>
        </p:nvSpPr>
        <p:spPr>
          <a:xfrm>
            <a:off x="676656" y="1532626"/>
            <a:ext cx="7697408" cy="1797170"/>
          </a:xfrm>
        </p:spPr>
        <p:txBody>
          <a:bodyPr>
            <a:normAutofit/>
          </a:bodyPr>
          <a:lstStyle/>
          <a:p>
            <a:pPr>
              <a:lnSpc>
                <a:spcPct val="90000"/>
              </a:lnSpc>
              <a:spcBef>
                <a:spcPts val="1200"/>
              </a:spcBef>
            </a:pPr>
            <a:r>
              <a:rPr lang="en-US" sz="2000" dirty="0"/>
              <a:t>To know if data governance is working, explore using data to measure the effectiveness of your data governances if you can</a:t>
            </a:r>
            <a:r>
              <a:rPr lang="en-US" sz="2000" dirty="0" smtClean="0"/>
              <a:t>.</a:t>
            </a:r>
          </a:p>
          <a:p>
            <a:pPr>
              <a:lnSpc>
                <a:spcPct val="90000"/>
              </a:lnSpc>
              <a:spcBef>
                <a:spcPts val="1200"/>
              </a:spcBef>
            </a:pPr>
            <a:r>
              <a:rPr lang="en-US" sz="2000" dirty="0" smtClean="0"/>
              <a:t>Here </a:t>
            </a:r>
            <a:r>
              <a:rPr lang="en-US" sz="2000" dirty="0"/>
              <a:t>are some of the key metrics </a:t>
            </a:r>
            <a:r>
              <a:rPr lang="en-US" sz="2000" dirty="0" smtClean="0"/>
              <a:t>to study:</a:t>
            </a:r>
          </a:p>
        </p:txBody>
      </p:sp>
      <p:sp>
        <p:nvSpPr>
          <p:cNvPr id="6" name="Content Placeholder 4"/>
          <p:cNvSpPr txBox="1">
            <a:spLocks/>
          </p:cNvSpPr>
          <p:nvPr/>
        </p:nvSpPr>
        <p:spPr>
          <a:xfrm>
            <a:off x="685800" y="3372921"/>
            <a:ext cx="3551895" cy="2562045"/>
          </a:xfrm>
          <a:prstGeom prst="rect">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txBody>
          <a:bodyPr vert="horz" lIns="91440" tIns="91440" rIns="91440" bIns="91440" rtlCol="0" anchor="t">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73038" indent="-173038">
              <a:lnSpc>
                <a:spcPct val="90000"/>
              </a:lnSpc>
              <a:spcBef>
                <a:spcPts val="1200"/>
              </a:spcBef>
            </a:pPr>
            <a:r>
              <a:rPr lang="en-US" sz="1600" dirty="0" smtClean="0"/>
              <a:t># </a:t>
            </a:r>
            <a:r>
              <a:rPr lang="en-US" sz="1600" dirty="0"/>
              <a:t>of users</a:t>
            </a:r>
          </a:p>
          <a:p>
            <a:pPr marL="173038" indent="-173038">
              <a:lnSpc>
                <a:spcPct val="90000"/>
              </a:lnSpc>
              <a:spcBef>
                <a:spcPts val="1200"/>
              </a:spcBef>
            </a:pPr>
            <a:r>
              <a:rPr lang="en-US" sz="1600" dirty="0"/>
              <a:t># of requests</a:t>
            </a:r>
          </a:p>
          <a:p>
            <a:pPr marL="173038" indent="-173038">
              <a:lnSpc>
                <a:spcPct val="90000"/>
              </a:lnSpc>
              <a:spcBef>
                <a:spcPts val="1200"/>
              </a:spcBef>
            </a:pPr>
            <a:r>
              <a:rPr lang="en-US" sz="1600" dirty="0"/>
              <a:t># of </a:t>
            </a:r>
            <a:r>
              <a:rPr lang="en-US" sz="1600" dirty="0" smtClean="0"/>
              <a:t>queries, reports and page </a:t>
            </a:r>
            <a:r>
              <a:rPr lang="en-US" sz="1600" dirty="0"/>
              <a:t>views</a:t>
            </a:r>
          </a:p>
          <a:p>
            <a:pPr marL="173038" indent="-173038">
              <a:lnSpc>
                <a:spcPct val="90000"/>
              </a:lnSpc>
              <a:spcBef>
                <a:spcPts val="1200"/>
              </a:spcBef>
            </a:pPr>
            <a:r>
              <a:rPr lang="en-US" sz="1600" dirty="0"/>
              <a:t># of success stories from your users!</a:t>
            </a:r>
          </a:p>
          <a:p>
            <a:pPr marL="173038" indent="-173038">
              <a:lnSpc>
                <a:spcPct val="90000"/>
              </a:lnSpc>
              <a:spcBef>
                <a:spcPts val="1200"/>
              </a:spcBef>
            </a:pPr>
            <a:r>
              <a:rPr lang="en-US" sz="1600" dirty="0"/>
              <a:t># of key stakeholders who are aware of your group and what you do</a:t>
            </a:r>
            <a:endParaRPr lang="en-US" sz="1600" dirty="0" smtClean="0"/>
          </a:p>
        </p:txBody>
      </p:sp>
      <p:sp>
        <p:nvSpPr>
          <p:cNvPr id="2" name="TextBox 1"/>
          <p:cNvSpPr txBox="1"/>
          <p:nvPr/>
        </p:nvSpPr>
        <p:spPr>
          <a:xfrm>
            <a:off x="595224" y="2803578"/>
            <a:ext cx="2950234" cy="800219"/>
          </a:xfrm>
          <a:prstGeom prst="rect">
            <a:avLst/>
          </a:prstGeom>
          <a:noFill/>
        </p:spPr>
        <p:txBody>
          <a:bodyPr wrap="square" rtlCol="0">
            <a:spAutoFit/>
          </a:bodyPr>
          <a:lstStyle/>
          <a:p>
            <a:r>
              <a:rPr lang="en-US" sz="1600" dirty="0"/>
              <a:t>If governance is successful, these metrics will trend up:</a:t>
            </a:r>
          </a:p>
          <a:p>
            <a:endParaRPr lang="en-US" dirty="0"/>
          </a:p>
        </p:txBody>
      </p:sp>
      <p:sp>
        <p:nvSpPr>
          <p:cNvPr id="9" name="Content Placeholder 4"/>
          <p:cNvSpPr txBox="1">
            <a:spLocks/>
          </p:cNvSpPr>
          <p:nvPr/>
        </p:nvSpPr>
        <p:spPr>
          <a:xfrm>
            <a:off x="4492692" y="3372922"/>
            <a:ext cx="3831796" cy="803694"/>
          </a:xfrm>
          <a:prstGeom prst="rect">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txBody>
          <a:bodyPr vert="horz" lIns="91440" tIns="91440" rIns="91440" bIns="91440" rtlCol="0" anchor="t">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73038" indent="-173038">
              <a:lnSpc>
                <a:spcPct val="90000"/>
              </a:lnSpc>
              <a:spcBef>
                <a:spcPts val="1200"/>
              </a:spcBef>
              <a:buFont typeface="Arial" panose="020B0604020202020204" pitchFamily="34" charset="0"/>
              <a:buChar char="•"/>
            </a:pPr>
            <a:r>
              <a:rPr lang="en-US" sz="1600" dirty="0"/>
              <a:t>User/customer satisfaction.</a:t>
            </a:r>
          </a:p>
          <a:p>
            <a:pPr marL="173038" indent="-173038">
              <a:lnSpc>
                <a:spcPct val="90000"/>
              </a:lnSpc>
              <a:spcBef>
                <a:spcPts val="1200"/>
              </a:spcBef>
              <a:buFont typeface="Arial" panose="020B0604020202020204" pitchFamily="34" charset="0"/>
              <a:buChar char="•"/>
            </a:pPr>
            <a:r>
              <a:rPr lang="en-US" sz="1600" dirty="0"/>
              <a:t>Technology/analytics team satisfaction</a:t>
            </a:r>
            <a:endParaRPr lang="en-US" sz="1600" dirty="0" smtClean="0"/>
          </a:p>
        </p:txBody>
      </p:sp>
      <p:sp>
        <p:nvSpPr>
          <p:cNvPr id="13" name="Content Placeholder 4"/>
          <p:cNvSpPr txBox="1">
            <a:spLocks/>
          </p:cNvSpPr>
          <p:nvPr/>
        </p:nvSpPr>
        <p:spPr>
          <a:xfrm>
            <a:off x="4492692" y="4714563"/>
            <a:ext cx="3831796" cy="1220403"/>
          </a:xfrm>
          <a:prstGeom prst="rect">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txBody>
          <a:bodyPr vert="horz" lIns="91440" tIns="91440" rIns="91440" bIns="91440" rtlCol="0" anchor="t">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73038" indent="-173038">
              <a:lnSpc>
                <a:spcPct val="90000"/>
              </a:lnSpc>
              <a:spcBef>
                <a:spcPts val="1200"/>
              </a:spcBef>
              <a:buFont typeface="Arial" panose="020B0604020202020204" pitchFamily="34" charset="0"/>
              <a:buChar char="•"/>
            </a:pPr>
            <a:r>
              <a:rPr lang="en-US" sz="1600" dirty="0"/>
              <a:t>Time and resources it takes to answer common analytic questions</a:t>
            </a:r>
          </a:p>
          <a:p>
            <a:pPr marL="173038" indent="-173038">
              <a:lnSpc>
                <a:spcPct val="90000"/>
              </a:lnSpc>
              <a:spcBef>
                <a:spcPts val="1200"/>
              </a:spcBef>
              <a:buFont typeface="Arial" panose="020B0604020202020204" pitchFamily="34" charset="0"/>
              <a:buChar char="•"/>
            </a:pPr>
            <a:r>
              <a:rPr lang="en-US" sz="1600" dirty="0"/>
              <a:t># of requests you get to evaluate competing analytic systems</a:t>
            </a:r>
            <a:endParaRPr lang="en-US" sz="1600" dirty="0" smtClean="0"/>
          </a:p>
        </p:txBody>
      </p:sp>
      <p:sp>
        <p:nvSpPr>
          <p:cNvPr id="14" name="TextBox 13"/>
          <p:cNvSpPr txBox="1"/>
          <p:nvPr/>
        </p:nvSpPr>
        <p:spPr>
          <a:xfrm>
            <a:off x="4400444" y="4391441"/>
            <a:ext cx="4208434" cy="338554"/>
          </a:xfrm>
          <a:prstGeom prst="rect">
            <a:avLst/>
          </a:prstGeom>
          <a:noFill/>
        </p:spPr>
        <p:txBody>
          <a:bodyPr wrap="square" rtlCol="0">
            <a:spAutoFit/>
          </a:bodyPr>
          <a:lstStyle/>
          <a:p>
            <a:r>
              <a:rPr lang="en-US" sz="1600" dirty="0"/>
              <a:t>These metrics should hopefully trend down:</a:t>
            </a:r>
            <a:endParaRPr lang="en-US" dirty="0"/>
          </a:p>
        </p:txBody>
      </p:sp>
      <p:sp>
        <p:nvSpPr>
          <p:cNvPr id="15" name="TextBox 14"/>
          <p:cNvSpPr txBox="1"/>
          <p:nvPr/>
        </p:nvSpPr>
        <p:spPr>
          <a:xfrm>
            <a:off x="4400444" y="2834975"/>
            <a:ext cx="4208658" cy="584775"/>
          </a:xfrm>
          <a:prstGeom prst="rect">
            <a:avLst/>
          </a:prstGeom>
          <a:noFill/>
        </p:spPr>
        <p:txBody>
          <a:bodyPr wrap="square" rtlCol="0">
            <a:spAutoFit/>
          </a:bodyPr>
          <a:lstStyle/>
          <a:p>
            <a:r>
              <a:rPr lang="en-US" sz="1600" dirty="0"/>
              <a:t>These metrics should stay solid, or trend upwards in rare cases:</a:t>
            </a:r>
          </a:p>
        </p:txBody>
      </p:sp>
    </p:spTree>
    <p:extLst>
      <p:ext uri="{BB962C8B-B14F-4D97-AF65-F5344CB8AC3E}">
        <p14:creationId xmlns:p14="http://schemas.microsoft.com/office/powerpoint/2010/main" val="10199008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4000"/>
            <a:ext cx="6091871" cy="4471416"/>
          </a:xfrm>
          <a:prstGeom prst="rect">
            <a:avLst/>
          </a:prstGeom>
        </p:spPr>
      </p:pic>
      <p:sp>
        <p:nvSpPr>
          <p:cNvPr id="4" name="Title 3"/>
          <p:cNvSpPr>
            <a:spLocks noGrp="1"/>
          </p:cNvSpPr>
          <p:nvPr>
            <p:ph type="title"/>
          </p:nvPr>
        </p:nvSpPr>
        <p:spPr>
          <a:xfrm>
            <a:off x="676656" y="133440"/>
            <a:ext cx="8164132" cy="994118"/>
          </a:xfrm>
        </p:spPr>
        <p:txBody>
          <a:bodyPr/>
          <a:lstStyle/>
          <a:p>
            <a:r>
              <a:rPr lang="en-US" sz="3800" dirty="0"/>
              <a:t>How to Know If Healthcare Data Governance is Working</a:t>
            </a:r>
            <a:endParaRPr lang="en-US" sz="3800" dirty="0" smtClean="0"/>
          </a:p>
        </p:txBody>
      </p:sp>
      <p:sp>
        <p:nvSpPr>
          <p:cNvPr id="5" name="Content Placeholder 4"/>
          <p:cNvSpPr>
            <a:spLocks noGrp="1"/>
          </p:cNvSpPr>
          <p:nvPr>
            <p:ph sz="quarter" idx="11"/>
          </p:nvPr>
        </p:nvSpPr>
        <p:spPr>
          <a:xfrm>
            <a:off x="4798443" y="1532626"/>
            <a:ext cx="3790569" cy="4462790"/>
          </a:xfrm>
        </p:spPr>
        <p:txBody>
          <a:bodyPr>
            <a:normAutofit/>
          </a:bodyPr>
          <a:lstStyle/>
          <a:p>
            <a:pPr>
              <a:lnSpc>
                <a:spcPct val="90000"/>
              </a:lnSpc>
              <a:spcBef>
                <a:spcPts val="1200"/>
              </a:spcBef>
              <a:spcAft>
                <a:spcPts val="1200"/>
              </a:spcAft>
            </a:pPr>
            <a:r>
              <a:rPr lang="en-US" sz="2000" dirty="0"/>
              <a:t>At various points in the lifecycle of </a:t>
            </a:r>
            <a:r>
              <a:rPr lang="en-US" sz="2000" dirty="0" smtClean="0"/>
              <a:t>the project, </a:t>
            </a:r>
            <a:r>
              <a:rPr lang="en-US" sz="2000" dirty="0"/>
              <a:t>you may be tempted by the simplicity of a “one size fits all” framework for data governance. </a:t>
            </a:r>
            <a:endParaRPr lang="en-US" sz="2000" dirty="0" smtClean="0"/>
          </a:p>
          <a:p>
            <a:pPr>
              <a:lnSpc>
                <a:spcPct val="90000"/>
              </a:lnSpc>
              <a:spcBef>
                <a:spcPts val="1200"/>
              </a:spcBef>
              <a:spcAft>
                <a:spcPts val="1200"/>
              </a:spcAft>
            </a:pPr>
            <a:r>
              <a:rPr lang="en-US" sz="2000" dirty="0" smtClean="0"/>
              <a:t>Healthcare </a:t>
            </a:r>
            <a:r>
              <a:rPr lang="en-US" sz="2000" dirty="0"/>
              <a:t>data governance is most effective when it is allowed </a:t>
            </a:r>
            <a:r>
              <a:rPr lang="en-US" sz="2000" dirty="0" smtClean="0"/>
              <a:t>flexibility </a:t>
            </a:r>
            <a:r>
              <a:rPr lang="en-US" sz="2000" dirty="0"/>
              <a:t>to adapt and change. </a:t>
            </a:r>
            <a:endParaRPr lang="en-US" sz="2000" dirty="0" smtClean="0"/>
          </a:p>
          <a:p>
            <a:pPr>
              <a:lnSpc>
                <a:spcPct val="90000"/>
              </a:lnSpc>
              <a:spcBef>
                <a:spcPts val="1200"/>
              </a:spcBef>
              <a:spcAft>
                <a:spcPts val="1200"/>
              </a:spcAft>
            </a:pPr>
            <a:r>
              <a:rPr lang="en-US" sz="2000" dirty="0" smtClean="0"/>
              <a:t>If </a:t>
            </a:r>
            <a:r>
              <a:rPr lang="en-US" sz="2000" dirty="0"/>
              <a:t>you are prepared to allow your data governance strategy to evolve as analytic maturity develops, your organization will be well positioned for success.</a:t>
            </a:r>
            <a:endParaRPr lang="en-US" sz="2000" dirty="0" smtClean="0"/>
          </a:p>
        </p:txBody>
      </p:sp>
    </p:spTree>
    <p:extLst>
      <p:ext uri="{BB962C8B-B14F-4D97-AF65-F5344CB8AC3E}">
        <p14:creationId xmlns:p14="http://schemas.microsoft.com/office/powerpoint/2010/main" val="11583762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More about this topic</a:t>
            </a:r>
            <a:endParaRPr lang="en-US" sz="3200" dirty="0"/>
          </a:p>
        </p:txBody>
      </p:sp>
      <p:sp>
        <p:nvSpPr>
          <p:cNvPr id="2" name="Content Placeholder 1"/>
          <p:cNvSpPr>
            <a:spLocks noGrp="1"/>
          </p:cNvSpPr>
          <p:nvPr>
            <p:ph sz="quarter" idx="11"/>
          </p:nvPr>
        </p:nvSpPr>
        <p:spPr>
          <a:xfrm>
            <a:off x="676656" y="1260475"/>
            <a:ext cx="8010144" cy="4762500"/>
          </a:xfrm>
        </p:spPr>
        <p:txBody>
          <a:bodyPr>
            <a:normAutofit/>
          </a:bodyPr>
          <a:lstStyle/>
          <a:p>
            <a:r>
              <a:rPr lang="en-US" sz="1600" dirty="0">
                <a:hlinkClick r:id="rId2"/>
              </a:rPr>
              <a:t>7 Essential Practices for Data Governance in Healthcare </a:t>
            </a:r>
            <a:r>
              <a:rPr lang="en-US" sz="1600" dirty="0"/>
              <a:t/>
            </a:r>
            <a:br>
              <a:rPr lang="en-US" sz="1600" dirty="0"/>
            </a:br>
            <a:r>
              <a:rPr lang="en-US" sz="1600" dirty="0">
                <a:solidFill>
                  <a:schemeClr val="tx1"/>
                </a:solidFill>
              </a:rPr>
              <a:t>Dale Sanders, Senior VP of Strategy</a:t>
            </a:r>
          </a:p>
          <a:p>
            <a:r>
              <a:rPr lang="en-US" sz="1600" dirty="0">
                <a:hlinkClick r:id="rId3"/>
              </a:rPr>
              <a:t>Why a Data Governance Is One of the Six Reasons for Data Warehouse Failures  </a:t>
            </a:r>
            <a:r>
              <a:rPr lang="en-US" sz="1600" dirty="0"/>
              <a:t/>
            </a:r>
            <a:br>
              <a:rPr lang="en-US" sz="1600" dirty="0"/>
            </a:br>
            <a:r>
              <a:rPr lang="en-US" sz="1600" dirty="0">
                <a:solidFill>
                  <a:schemeClr val="tx1"/>
                </a:solidFill>
              </a:rPr>
              <a:t>Steve Barlow, Co-Founder and Senior VP of Client Ops</a:t>
            </a:r>
          </a:p>
          <a:p>
            <a:r>
              <a:rPr lang="en-US" sz="1600" dirty="0">
                <a:hlinkClick r:id="rId4"/>
              </a:rPr>
              <a:t>The Best Organizational Structure for Healthcare Analytics </a:t>
            </a:r>
            <a:r>
              <a:rPr lang="en-US" sz="1600" dirty="0"/>
              <a:t/>
            </a:r>
            <a:br>
              <a:rPr lang="en-US" sz="1600" dirty="0"/>
            </a:br>
            <a:r>
              <a:rPr lang="en-US" sz="1600" dirty="0">
                <a:solidFill>
                  <a:schemeClr val="tx1"/>
                </a:solidFill>
              </a:rPr>
              <a:t>John Wadsworth, VP of Client Technical Operations</a:t>
            </a:r>
          </a:p>
          <a:p>
            <a:r>
              <a:rPr lang="en-US" sz="1600" dirty="0">
                <a:hlinkClick r:id="rId5"/>
              </a:rPr>
              <a:t>Keys to a Successful Analytics Implementation</a:t>
            </a:r>
            <a:r>
              <a:rPr lang="en-US" sz="1600" dirty="0"/>
              <a:t/>
            </a:r>
            <a:br>
              <a:rPr lang="en-US" sz="1600" dirty="0"/>
            </a:br>
            <a:r>
              <a:rPr lang="en-US" sz="1600" dirty="0">
                <a:solidFill>
                  <a:schemeClr val="tx1"/>
                </a:solidFill>
              </a:rPr>
              <a:t>Jared Crapo, VP; Eric Just, VP of Technology; and Dan </a:t>
            </a:r>
            <a:r>
              <a:rPr lang="en-US" sz="1600" dirty="0" err="1">
                <a:solidFill>
                  <a:schemeClr val="tx1"/>
                </a:solidFill>
              </a:rPr>
              <a:t>Lidgard</a:t>
            </a:r>
            <a:r>
              <a:rPr lang="en-US" sz="1600" dirty="0">
                <a:solidFill>
                  <a:schemeClr val="tx1"/>
                </a:solidFill>
              </a:rPr>
              <a:t>, VP</a:t>
            </a:r>
          </a:p>
          <a:p>
            <a:r>
              <a:rPr lang="en-US" sz="1600" dirty="0">
                <a:hlinkClick r:id="rId6"/>
              </a:rPr>
              <a:t>Demystifying Healthcare Data </a:t>
            </a:r>
            <a:r>
              <a:rPr lang="en-US" sz="1600" dirty="0" smtClean="0">
                <a:hlinkClick r:id="rId6"/>
              </a:rPr>
              <a:t>Governance</a:t>
            </a:r>
            <a:r>
              <a:rPr lang="en-US" sz="1600" dirty="0">
                <a:solidFill>
                  <a:schemeClr val="tx1"/>
                </a:solidFill>
              </a:rPr>
              <a:t/>
            </a:r>
            <a:br>
              <a:rPr lang="en-US" sz="1600" dirty="0">
                <a:solidFill>
                  <a:schemeClr val="tx1"/>
                </a:solidFill>
              </a:rPr>
            </a:br>
            <a:r>
              <a:rPr lang="en-US" sz="1600" dirty="0">
                <a:solidFill>
                  <a:schemeClr val="tx1"/>
                </a:solidFill>
              </a:rPr>
              <a:t>Dale Sanders, Senior VP of Strategy</a:t>
            </a:r>
            <a:endParaRPr lang="en-US" sz="1600" dirty="0" smtClean="0">
              <a:solidFill>
                <a:schemeClr val="tx1"/>
              </a:solidFill>
            </a:endParaRPr>
          </a:p>
          <a:p>
            <a:endParaRPr lang="en-US" sz="1600" dirty="0">
              <a:solidFill>
                <a:schemeClr val="tx1"/>
              </a:solidFill>
            </a:endParaRPr>
          </a:p>
          <a:p>
            <a:endParaRPr lang="en-US" sz="1600" dirty="0">
              <a:solidFill>
                <a:schemeClr val="tx1"/>
              </a:solidFill>
            </a:endParaRPr>
          </a:p>
        </p:txBody>
      </p:sp>
    </p:spTree>
    <p:extLst>
      <p:ext uri="{BB962C8B-B14F-4D97-AF65-F5344CB8AC3E}">
        <p14:creationId xmlns:p14="http://schemas.microsoft.com/office/powerpoint/2010/main" val="374469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6656" y="421211"/>
            <a:ext cx="7795707" cy="418576"/>
          </a:xfrm>
        </p:spPr>
        <p:txBody>
          <a:bodyPr/>
          <a:lstStyle/>
          <a:p>
            <a:r>
              <a:rPr lang="en-US" sz="3200" dirty="0" smtClean="0"/>
              <a:t>For more information:</a:t>
            </a:r>
            <a:endParaRPr lang="en-US" sz="3200" dirty="0"/>
          </a:p>
        </p:txBody>
      </p:sp>
      <p:sp>
        <p:nvSpPr>
          <p:cNvPr id="2" name="Content Placeholder 1"/>
          <p:cNvSpPr>
            <a:spLocks noGrp="1"/>
          </p:cNvSpPr>
          <p:nvPr>
            <p:ph sz="quarter" idx="11"/>
          </p:nvPr>
        </p:nvSpPr>
        <p:spPr>
          <a:xfrm>
            <a:off x="1256064" y="4388007"/>
            <a:ext cx="8010144" cy="4762500"/>
          </a:xfrm>
        </p:spPr>
        <p:txBody>
          <a:bodyPr>
            <a:normAutofit/>
          </a:bodyPr>
          <a:lstStyle/>
          <a:p>
            <a:endParaRPr lang="en-US" sz="1600" dirty="0">
              <a:solidFill>
                <a:schemeClr val="tx1"/>
              </a:solidFill>
            </a:endParaRPr>
          </a:p>
          <a:p>
            <a:endParaRPr lang="en-US" sz="1600" dirty="0">
              <a:solidFill>
                <a:schemeClr val="tx1"/>
              </a:solidFill>
            </a:endParaRPr>
          </a:p>
        </p:txBody>
      </p:sp>
      <p:pic>
        <p:nvPicPr>
          <p:cNvPr id="2050" name="Picture 2" descr="http://www.healthcatalyst.com/wp-content/uploads/2014/03/HC-IASWDW-ebook-banner.png">
            <a:hlinkClick r:id="rId2" tooltip="Click to download our Free Data Warehouse eBook"/>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2076450"/>
            <a:ext cx="7143750" cy="2705100"/>
          </a:xfrm>
          <a:prstGeom prst="rect">
            <a:avLst/>
          </a:prstGeom>
          <a:noFill/>
          <a:effectLst>
            <a:outerShdw blurRad="266700" sx="102000" sy="102000" algn="ctr" rotWithShape="0">
              <a:prstClr val="black">
                <a:alpha val="22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0567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262" t="24272" r="686" b="7648"/>
          <a:stretch/>
        </p:blipFill>
        <p:spPr>
          <a:xfrm>
            <a:off x="4718649" y="1537538"/>
            <a:ext cx="3662602" cy="1766380"/>
          </a:xfrm>
          <a:prstGeom prst="rect">
            <a:avLst/>
          </a:prstGeom>
        </p:spPr>
      </p:pic>
      <p:sp>
        <p:nvSpPr>
          <p:cNvPr id="4" name="Title 3"/>
          <p:cNvSpPr>
            <a:spLocks noGrp="1"/>
          </p:cNvSpPr>
          <p:nvPr>
            <p:ph type="title"/>
          </p:nvPr>
        </p:nvSpPr>
        <p:spPr>
          <a:xfrm>
            <a:off x="676656" y="381969"/>
            <a:ext cx="8164132" cy="497059"/>
          </a:xfrm>
        </p:spPr>
        <p:txBody>
          <a:bodyPr/>
          <a:lstStyle/>
          <a:p>
            <a:r>
              <a:rPr lang="en-US" sz="3800" dirty="0" smtClean="0"/>
              <a:t>Healthcare Data Governance</a:t>
            </a:r>
            <a:endParaRPr lang="en-US" sz="3800" dirty="0"/>
          </a:p>
        </p:txBody>
      </p:sp>
      <p:sp>
        <p:nvSpPr>
          <p:cNvPr id="5" name="Content Placeholder 4"/>
          <p:cNvSpPr>
            <a:spLocks noGrp="1"/>
          </p:cNvSpPr>
          <p:nvPr>
            <p:ph sz="quarter" idx="11"/>
          </p:nvPr>
        </p:nvSpPr>
        <p:spPr>
          <a:xfrm>
            <a:off x="703051" y="1537537"/>
            <a:ext cx="3904359" cy="3585683"/>
          </a:xfrm>
        </p:spPr>
        <p:txBody>
          <a:bodyPr>
            <a:normAutofit/>
          </a:bodyPr>
          <a:lstStyle/>
          <a:p>
            <a:pPr>
              <a:lnSpc>
                <a:spcPct val="90000"/>
              </a:lnSpc>
              <a:spcBef>
                <a:spcPts val="1200"/>
              </a:spcBef>
            </a:pPr>
            <a:r>
              <a:rPr lang="en-US" sz="2000" dirty="0"/>
              <a:t>Healthcare data governance. It sounds like it could be a dry topic, right? </a:t>
            </a:r>
            <a:endParaRPr lang="en-US" sz="2000" dirty="0" smtClean="0"/>
          </a:p>
          <a:p>
            <a:pPr>
              <a:lnSpc>
                <a:spcPct val="90000"/>
              </a:lnSpc>
              <a:spcBef>
                <a:spcPts val="1200"/>
              </a:spcBef>
            </a:pPr>
            <a:r>
              <a:rPr lang="en-US" sz="2000" dirty="0" smtClean="0"/>
              <a:t>The </a:t>
            </a:r>
            <a:r>
              <a:rPr lang="en-US" sz="2000" dirty="0"/>
              <a:t>truth is that data governance is a very exciting and complicated challenge in healthcare analytics. </a:t>
            </a:r>
            <a:endParaRPr lang="en-US" sz="2000" dirty="0" smtClean="0"/>
          </a:p>
        </p:txBody>
      </p:sp>
      <p:sp>
        <p:nvSpPr>
          <p:cNvPr id="7" name="Content Placeholder 4"/>
          <p:cNvSpPr txBox="1">
            <a:spLocks/>
          </p:cNvSpPr>
          <p:nvPr/>
        </p:nvSpPr>
        <p:spPr>
          <a:xfrm>
            <a:off x="703051" y="3526603"/>
            <a:ext cx="5818519" cy="344699"/>
          </a:xfrm>
          <a:prstGeom prst="rect">
            <a:avLst/>
          </a:prstGeom>
        </p:spPr>
        <p:txBody>
          <a:bodyPr vert="horz" lIns="0" tIns="0" rIns="0" bIns="0" rtlCol="0">
            <a:norm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90000"/>
              </a:lnSpc>
            </a:pPr>
            <a:r>
              <a:rPr lang="en-US" sz="2000" dirty="0" smtClean="0"/>
              <a:t>The purpose of this commentary is to:</a:t>
            </a:r>
            <a:endParaRPr lang="en-US" sz="2000" dirty="0"/>
          </a:p>
        </p:txBody>
      </p:sp>
      <p:sp>
        <p:nvSpPr>
          <p:cNvPr id="8" name="Content Placeholder 4"/>
          <p:cNvSpPr txBox="1">
            <a:spLocks/>
          </p:cNvSpPr>
          <p:nvPr/>
        </p:nvSpPr>
        <p:spPr>
          <a:xfrm>
            <a:off x="695863" y="3934500"/>
            <a:ext cx="7680960" cy="594360"/>
          </a:xfrm>
          <a:prstGeom prst="rect">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txBody>
          <a:bodyPr vert="horz" lIns="91440" tIns="91440" rIns="91440" bIns="91440" rtlCol="0" anchor="ctr">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90000"/>
              </a:lnSpc>
              <a:spcBef>
                <a:spcPts val="1200"/>
              </a:spcBef>
            </a:pPr>
            <a:r>
              <a:rPr lang="en-US" sz="1800" dirty="0"/>
              <a:t>Show the challenges involved with adaptive healthcare data governance</a:t>
            </a:r>
            <a:endParaRPr lang="en-US" sz="1800" dirty="0" smtClean="0"/>
          </a:p>
        </p:txBody>
      </p:sp>
      <p:sp>
        <p:nvSpPr>
          <p:cNvPr id="11" name="Content Placeholder 4"/>
          <p:cNvSpPr txBox="1">
            <a:spLocks/>
          </p:cNvSpPr>
          <p:nvPr/>
        </p:nvSpPr>
        <p:spPr>
          <a:xfrm>
            <a:off x="695863" y="4647955"/>
            <a:ext cx="7680960" cy="594360"/>
          </a:xfrm>
          <a:prstGeom prst="rect">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txBody>
          <a:bodyPr vert="horz" lIns="91440" tIns="91440" rIns="91440" bIns="91440" rtlCol="0" anchor="ctr">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90000"/>
              </a:lnSpc>
              <a:spcBef>
                <a:spcPts val="1200"/>
              </a:spcBef>
            </a:pPr>
            <a:r>
              <a:rPr lang="en-US" sz="1800" dirty="0"/>
              <a:t>Demonstrate how effective data governance evolves throughout the lifecycle of a health system’s analytics program</a:t>
            </a:r>
            <a:endParaRPr lang="en-US" sz="1800" dirty="0" smtClean="0"/>
          </a:p>
        </p:txBody>
      </p:sp>
      <p:sp>
        <p:nvSpPr>
          <p:cNvPr id="12" name="Content Placeholder 4"/>
          <p:cNvSpPr txBox="1">
            <a:spLocks/>
          </p:cNvSpPr>
          <p:nvPr/>
        </p:nvSpPr>
        <p:spPr>
          <a:xfrm>
            <a:off x="695863" y="5357133"/>
            <a:ext cx="7680960" cy="594360"/>
          </a:xfrm>
          <a:prstGeom prst="rect">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txBody>
          <a:bodyPr vert="horz" lIns="91440" tIns="91440" rIns="91440" bIns="91440" rtlCol="0" anchor="ctr">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90000"/>
              </a:lnSpc>
              <a:spcBef>
                <a:spcPts val="1200"/>
              </a:spcBef>
            </a:pPr>
            <a:r>
              <a:rPr lang="en-US" sz="1800" dirty="0"/>
              <a:t>Show the challenges involved with adaptive healthcare data governance</a:t>
            </a:r>
            <a:endParaRPr lang="en-US" sz="1800" dirty="0" smtClean="0"/>
          </a:p>
        </p:txBody>
      </p:sp>
    </p:spTree>
    <p:extLst>
      <p:ext uri="{BB962C8B-B14F-4D97-AF65-F5344CB8AC3E}">
        <p14:creationId xmlns:p14="http://schemas.microsoft.com/office/powerpoint/2010/main" val="41460866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ke Doyle"/>
          <p:cNvPicPr>
            <a:picLocks noChangeAspect="1" noChangeArrowheads="1"/>
          </p:cNvPicPr>
          <p:nvPr/>
        </p:nvPicPr>
        <p:blipFill rotWithShape="1">
          <a:blip r:embed="rId2">
            <a:extLst>
              <a:ext uri="{28A0092B-C50C-407E-A947-70E740481C1C}">
                <a14:useLocalDpi xmlns:a14="http://schemas.microsoft.com/office/drawing/2010/main" val="0"/>
              </a:ext>
            </a:extLst>
          </a:blip>
          <a:srcRect t="-1" b="8774"/>
          <a:stretch/>
        </p:blipFill>
        <p:spPr bwMode="auto">
          <a:xfrm>
            <a:off x="741363" y="1539096"/>
            <a:ext cx="609600" cy="6951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5138" y="267002"/>
            <a:ext cx="8184315" cy="732508"/>
          </a:xfrm>
        </p:spPr>
        <p:txBody>
          <a:bodyPr/>
          <a:lstStyle/>
          <a:p>
            <a:r>
              <a:rPr lang="en-US" sz="2800" dirty="0" smtClean="0"/>
              <a:t>Other Clinical Quality Improvement Resources</a:t>
            </a:r>
            <a:endParaRPr lang="en-US" sz="2800" dirty="0"/>
          </a:p>
        </p:txBody>
      </p:sp>
      <p:sp>
        <p:nvSpPr>
          <p:cNvPr id="5" name="Text Placeholder 4"/>
          <p:cNvSpPr>
            <a:spLocks noGrp="1"/>
          </p:cNvSpPr>
          <p:nvPr>
            <p:ph type="body" idx="14"/>
          </p:nvPr>
        </p:nvSpPr>
        <p:spPr>
          <a:xfrm>
            <a:off x="674885" y="1117234"/>
            <a:ext cx="7795705" cy="235449"/>
          </a:xfrm>
        </p:spPr>
        <p:txBody>
          <a:bodyPr/>
          <a:lstStyle/>
          <a:p>
            <a:pPr algn="ctr"/>
            <a:r>
              <a:rPr lang="en-US" sz="1800" b="1" dirty="0" smtClean="0"/>
              <a:t>Click to read additional information at </a:t>
            </a:r>
            <a:r>
              <a:rPr lang="en-US" sz="1800" b="1" dirty="0" smtClean="0">
                <a:solidFill>
                  <a:schemeClr val="tx2">
                    <a:lumMod val="75000"/>
                  </a:schemeClr>
                </a:solidFill>
                <a:hlinkClick r:id="rId3"/>
              </a:rPr>
              <a:t>www.healthcatalyst.com</a:t>
            </a:r>
            <a:r>
              <a:rPr lang="en-US" sz="1800" b="1" dirty="0" smtClean="0">
                <a:solidFill>
                  <a:schemeClr val="tx2">
                    <a:lumMod val="75000"/>
                  </a:schemeClr>
                </a:solidFill>
              </a:rPr>
              <a:t>  </a:t>
            </a:r>
            <a:endParaRPr lang="en-US" sz="1800" b="1" dirty="0">
              <a:solidFill>
                <a:schemeClr val="tx2">
                  <a:lumMod val="75000"/>
                </a:schemeClr>
              </a:solidFill>
            </a:endParaRPr>
          </a:p>
        </p:txBody>
      </p:sp>
      <p:sp>
        <p:nvSpPr>
          <p:cNvPr id="7" name="Content Placeholder 6"/>
          <p:cNvSpPr>
            <a:spLocks noGrp="1"/>
          </p:cNvSpPr>
          <p:nvPr>
            <p:ph sz="quarter" idx="17"/>
          </p:nvPr>
        </p:nvSpPr>
        <p:spPr>
          <a:xfrm>
            <a:off x="741363" y="1539096"/>
            <a:ext cx="7870408" cy="1645920"/>
          </a:xfrm>
        </p:spPr>
        <p:txBody>
          <a:bodyPr>
            <a:noAutofit/>
          </a:bodyPr>
          <a:lstStyle/>
          <a:p>
            <a:pPr marL="687388">
              <a:spcBef>
                <a:spcPts val="0"/>
              </a:spcBef>
            </a:pPr>
            <a:r>
              <a:rPr lang="en-US" sz="1600" b="1" dirty="0">
                <a:solidFill>
                  <a:srgbClr val="000000"/>
                </a:solidFill>
              </a:rPr>
              <a:t>Mike Doyl</a:t>
            </a:r>
            <a:r>
              <a:rPr lang="en-US" sz="1600" dirty="0">
                <a:solidFill>
                  <a:srgbClr val="000000"/>
                </a:solidFill>
              </a:rPr>
              <a:t>e joined Health Catalyst in May of 2013 as a Vice President. He has been connected with the Health Catalyst senior leadership team since 2006. Prior to Health Catalyst, Mike led the Enterprise Data Warehouse (EDW</a:t>
            </a:r>
            <a:r>
              <a:rPr lang="en-US" sz="1600" dirty="0" smtClean="0">
                <a:solidFill>
                  <a:srgbClr val="000000"/>
                </a:solidFill>
              </a:rPr>
              <a:t>)</a:t>
            </a:r>
          </a:p>
          <a:p>
            <a:pPr>
              <a:spcBef>
                <a:spcPts val="0"/>
              </a:spcBef>
            </a:pPr>
            <a:r>
              <a:rPr lang="en-US" sz="1600" dirty="0" smtClean="0">
                <a:solidFill>
                  <a:srgbClr val="000000"/>
                </a:solidFill>
              </a:rPr>
              <a:t>program </a:t>
            </a:r>
            <a:r>
              <a:rPr lang="en-US" sz="1600" dirty="0">
                <a:solidFill>
                  <a:srgbClr val="000000"/>
                </a:solidFill>
              </a:rPr>
              <a:t>at Allina Health as Director of Healthcare Intelligence. He helped Allina grow its EDW program from a nascent clinical improvement initiative to an enterprise-wide strategic asset, in heavy demand by thousands of users across all of Allina’s 11 hospitals and 100+ clinics. Prior to his work with Allina, Mike was employed on the Northwestern Medicine campus in Chicago, beginning as a Systems Administrator at the Medical School and eventually leading the Analytics and Systems Integration team at Northwestern Medical Faculty Foundation. In addition to his experience building strong technology teams, Mike has experience in technical roles such as database administrator, web programmer, data architect, and business intelligence developer. Mike holds a Master of Music degree from Northwestern University and a Bachelor of Fine Arts degree from Carnegie Mellon University.</a:t>
            </a:r>
          </a:p>
        </p:txBody>
      </p:sp>
    </p:spTree>
    <p:extLst>
      <p:ext uri="{BB962C8B-B14F-4D97-AF65-F5344CB8AC3E}">
        <p14:creationId xmlns:p14="http://schemas.microsoft.com/office/powerpoint/2010/main" val="40263668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6656" y="381969"/>
            <a:ext cx="8164132" cy="497059"/>
          </a:xfrm>
        </p:spPr>
        <p:txBody>
          <a:bodyPr/>
          <a:lstStyle/>
          <a:p>
            <a:r>
              <a:rPr lang="en-US" sz="3800" dirty="0" smtClean="0"/>
              <a:t>What Data Governance Is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499" y="3716576"/>
            <a:ext cx="3457904" cy="2303223"/>
          </a:xfrm>
          <a:prstGeom prst="rect">
            <a:avLst/>
          </a:prstGeom>
        </p:spPr>
      </p:pic>
      <p:sp>
        <p:nvSpPr>
          <p:cNvPr id="5" name="Content Placeholder 4"/>
          <p:cNvSpPr>
            <a:spLocks noGrp="1"/>
          </p:cNvSpPr>
          <p:nvPr>
            <p:ph sz="quarter" idx="11"/>
          </p:nvPr>
        </p:nvSpPr>
        <p:spPr>
          <a:xfrm>
            <a:off x="702534" y="1532626"/>
            <a:ext cx="7671529" cy="1792841"/>
          </a:xfrm>
        </p:spPr>
        <p:txBody>
          <a:bodyPr>
            <a:normAutofit/>
          </a:bodyPr>
          <a:lstStyle/>
          <a:p>
            <a:pPr>
              <a:lnSpc>
                <a:spcPct val="90000"/>
              </a:lnSpc>
              <a:spcBef>
                <a:spcPts val="1200"/>
              </a:spcBef>
            </a:pPr>
            <a:r>
              <a:rPr lang="en-US" sz="2000" dirty="0"/>
              <a:t>Data governance </a:t>
            </a:r>
            <a:r>
              <a:rPr lang="en-US" sz="2000" dirty="0" smtClean="0"/>
              <a:t>is: </a:t>
            </a:r>
          </a:p>
        </p:txBody>
      </p:sp>
      <p:sp>
        <p:nvSpPr>
          <p:cNvPr id="7" name="Content Placeholder 4"/>
          <p:cNvSpPr txBox="1">
            <a:spLocks/>
          </p:cNvSpPr>
          <p:nvPr/>
        </p:nvSpPr>
        <p:spPr>
          <a:xfrm>
            <a:off x="702534" y="3827260"/>
            <a:ext cx="4473315" cy="1792841"/>
          </a:xfrm>
          <a:prstGeom prst="rect">
            <a:avLst/>
          </a:prstGeom>
        </p:spPr>
        <p:txBody>
          <a:bodyPr vert="horz" lIns="0" tIns="0" rIns="0" bIns="0" rtlCol="0">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90000"/>
              </a:lnSpc>
              <a:spcBef>
                <a:spcPts val="1200"/>
              </a:spcBef>
            </a:pPr>
            <a:r>
              <a:rPr lang="en-US" sz="2000" dirty="0"/>
              <a:t>The scope of data governance includes </a:t>
            </a:r>
            <a:r>
              <a:rPr lang="en-US" sz="2000" dirty="0">
                <a:hlinkClick r:id="rId3"/>
              </a:rPr>
              <a:t>data stewardship</a:t>
            </a:r>
            <a:r>
              <a:rPr lang="en-US" sz="2000" dirty="0"/>
              <a:t>, </a:t>
            </a:r>
            <a:r>
              <a:rPr lang="en-US" sz="2000" dirty="0">
                <a:hlinkClick r:id="rId4"/>
              </a:rPr>
              <a:t>storage</a:t>
            </a:r>
            <a:r>
              <a:rPr lang="en-US" sz="2000" dirty="0"/>
              <a:t>, and technical roles and responsibilities. </a:t>
            </a:r>
            <a:endParaRPr lang="en-US" sz="2000" dirty="0" smtClean="0"/>
          </a:p>
          <a:p>
            <a:pPr>
              <a:lnSpc>
                <a:spcPct val="90000"/>
              </a:lnSpc>
              <a:spcBef>
                <a:spcPts val="1200"/>
              </a:spcBef>
            </a:pPr>
            <a:r>
              <a:rPr lang="en-US" sz="2000" dirty="0" smtClean="0"/>
              <a:t>It </a:t>
            </a:r>
            <a:r>
              <a:rPr lang="en-US" sz="2000" dirty="0"/>
              <a:t>also requires leadership and processes to get the most out of an investment in analytics.</a:t>
            </a:r>
            <a:endParaRPr lang="en-US" sz="2000" dirty="0" smtClean="0"/>
          </a:p>
        </p:txBody>
      </p:sp>
      <p:grpSp>
        <p:nvGrpSpPr>
          <p:cNvPr id="6" name="Group 5"/>
          <p:cNvGrpSpPr/>
          <p:nvPr/>
        </p:nvGrpSpPr>
        <p:grpSpPr>
          <a:xfrm>
            <a:off x="1034329" y="1938787"/>
            <a:ext cx="7175832" cy="1588127"/>
            <a:chOff x="647053" y="1885247"/>
            <a:chExt cx="6747538" cy="1588127"/>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53" y="1901268"/>
              <a:ext cx="459143" cy="391622"/>
            </a:xfrm>
            <a:prstGeom prst="rect">
              <a:avLst/>
            </a:prstGeom>
          </p:spPr>
        </p:pic>
        <p:cxnSp>
          <p:nvCxnSpPr>
            <p:cNvPr id="9" name="Straight Connector 8"/>
            <p:cNvCxnSpPr/>
            <p:nvPr/>
          </p:nvCxnSpPr>
          <p:spPr>
            <a:xfrm>
              <a:off x="1134420" y="1951823"/>
              <a:ext cx="0" cy="682134"/>
            </a:xfrm>
            <a:prstGeom prst="line">
              <a:avLst/>
            </a:prstGeom>
            <a:ln w="12700">
              <a:solidFill>
                <a:srgbClr val="0E6E9C"/>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59465" y="1885247"/>
              <a:ext cx="6235126" cy="1588127"/>
            </a:xfrm>
            <a:prstGeom prst="rect">
              <a:avLst/>
            </a:prstGeom>
            <a:noFill/>
          </p:spPr>
          <p:txBody>
            <a:bodyPr wrap="square" rtlCol="0">
              <a:spAutoFit/>
            </a:bodyPr>
            <a:lstStyle/>
            <a:p>
              <a:pPr>
                <a:lnSpc>
                  <a:spcPct val="90000"/>
                </a:lnSpc>
              </a:pPr>
              <a:r>
                <a:rPr lang="en-US" sz="1800" dirty="0" smtClean="0"/>
                <a:t>The </a:t>
              </a:r>
              <a:r>
                <a:rPr lang="en-US" sz="1800" dirty="0"/>
                <a:t>specification of decision rights and an accountability framework to ensure appropriate behavior in the valuation, creation, storage, use, archiving, and deletion of information. It includes the processes, roles and policies, standards, and metrics that ensure the effective and efficient use of information in enabling an organization to achieve its goals.” </a:t>
              </a:r>
            </a:p>
          </p:txBody>
        </p:sp>
      </p:grpSp>
    </p:spTree>
    <p:extLst>
      <p:ext uri="{BB962C8B-B14F-4D97-AF65-F5344CB8AC3E}">
        <p14:creationId xmlns:p14="http://schemas.microsoft.com/office/powerpoint/2010/main" val="12282811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178" r="10178"/>
          <a:stretch/>
        </p:blipFill>
        <p:spPr>
          <a:xfrm>
            <a:off x="915741" y="1532626"/>
            <a:ext cx="7458322" cy="4471416"/>
          </a:xfrm>
          <a:prstGeom prst="rect">
            <a:avLst/>
          </a:prstGeom>
        </p:spPr>
      </p:pic>
      <p:sp>
        <p:nvSpPr>
          <p:cNvPr id="4" name="Title 3"/>
          <p:cNvSpPr>
            <a:spLocks noGrp="1"/>
          </p:cNvSpPr>
          <p:nvPr>
            <p:ph type="title"/>
          </p:nvPr>
        </p:nvSpPr>
        <p:spPr>
          <a:xfrm>
            <a:off x="676656" y="381969"/>
            <a:ext cx="8164132" cy="497059"/>
          </a:xfrm>
        </p:spPr>
        <p:txBody>
          <a:bodyPr/>
          <a:lstStyle/>
          <a:p>
            <a:r>
              <a:rPr lang="en-US" sz="3800" dirty="0" smtClean="0"/>
              <a:t>What Data Governance Is</a:t>
            </a:r>
          </a:p>
        </p:txBody>
      </p:sp>
      <p:sp>
        <p:nvSpPr>
          <p:cNvPr id="5" name="Content Placeholder 4"/>
          <p:cNvSpPr>
            <a:spLocks noGrp="1"/>
          </p:cNvSpPr>
          <p:nvPr>
            <p:ph sz="quarter" idx="11"/>
          </p:nvPr>
        </p:nvSpPr>
        <p:spPr>
          <a:xfrm>
            <a:off x="702535" y="1532626"/>
            <a:ext cx="3412266" cy="4471416"/>
          </a:xfrm>
        </p:spPr>
        <p:txBody>
          <a:bodyPr>
            <a:normAutofit/>
          </a:bodyPr>
          <a:lstStyle/>
          <a:p>
            <a:pPr>
              <a:lnSpc>
                <a:spcPct val="90000"/>
              </a:lnSpc>
              <a:spcBef>
                <a:spcPts val="1200"/>
              </a:spcBef>
            </a:pPr>
            <a:r>
              <a:rPr lang="en-US" sz="2000" dirty="0"/>
              <a:t>Because leadership buy-in is so important, </a:t>
            </a:r>
            <a:r>
              <a:rPr lang="en-US" sz="2000" dirty="0" smtClean="0"/>
              <a:t>the </a:t>
            </a:r>
            <a:r>
              <a:rPr lang="en-US" sz="2000" dirty="0"/>
              <a:t>focus </a:t>
            </a:r>
            <a:r>
              <a:rPr lang="en-US" sz="2000" dirty="0" smtClean="0"/>
              <a:t>here will be on </a:t>
            </a:r>
            <a:r>
              <a:rPr lang="en-US" sz="2000" dirty="0"/>
              <a:t>the important role a core group of leaders — the key stakeholders who form the healthcare data governance committee — will play in setting, growing, and sustaining a </a:t>
            </a:r>
            <a:r>
              <a:rPr lang="en-US" sz="2000" dirty="0">
                <a:hlinkClick r:id="rId3"/>
              </a:rPr>
              <a:t>successful analytics program</a:t>
            </a:r>
            <a:r>
              <a:rPr lang="en-US" sz="2000" dirty="0" smtClean="0">
                <a:hlinkClick r:id="rId3"/>
              </a:rPr>
              <a:t>.</a:t>
            </a:r>
            <a:endParaRPr lang="en-US" sz="2000" dirty="0" smtClean="0"/>
          </a:p>
        </p:txBody>
      </p:sp>
    </p:spTree>
    <p:extLst>
      <p:ext uri="{BB962C8B-B14F-4D97-AF65-F5344CB8AC3E}">
        <p14:creationId xmlns:p14="http://schemas.microsoft.com/office/powerpoint/2010/main" val="5173496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35" y="1532626"/>
            <a:ext cx="4938667" cy="4471416"/>
          </a:xfrm>
          <a:prstGeom prst="rect">
            <a:avLst/>
          </a:prstGeom>
        </p:spPr>
      </p:pic>
      <p:sp>
        <p:nvSpPr>
          <p:cNvPr id="4" name="Title 3"/>
          <p:cNvSpPr>
            <a:spLocks noGrp="1"/>
          </p:cNvSpPr>
          <p:nvPr>
            <p:ph type="title"/>
          </p:nvPr>
        </p:nvSpPr>
        <p:spPr>
          <a:xfrm>
            <a:off x="676656" y="381969"/>
            <a:ext cx="8164132" cy="497059"/>
          </a:xfrm>
        </p:spPr>
        <p:txBody>
          <a:bodyPr/>
          <a:lstStyle/>
          <a:p>
            <a:r>
              <a:rPr lang="en-US" sz="3800" dirty="0" smtClean="0"/>
              <a:t>What Data Governance Is</a:t>
            </a:r>
          </a:p>
        </p:txBody>
      </p:sp>
      <p:sp>
        <p:nvSpPr>
          <p:cNvPr id="5" name="Content Placeholder 4"/>
          <p:cNvSpPr>
            <a:spLocks noGrp="1"/>
          </p:cNvSpPr>
          <p:nvPr>
            <p:ph sz="quarter" idx="11"/>
          </p:nvPr>
        </p:nvSpPr>
        <p:spPr>
          <a:xfrm>
            <a:off x="4920851" y="1532626"/>
            <a:ext cx="3558915" cy="4471416"/>
          </a:xfrm>
        </p:spPr>
        <p:txBody>
          <a:bodyPr>
            <a:normAutofit/>
          </a:bodyPr>
          <a:lstStyle/>
          <a:p>
            <a:pPr>
              <a:lnSpc>
                <a:spcPct val="90000"/>
              </a:lnSpc>
              <a:spcBef>
                <a:spcPts val="1200"/>
              </a:spcBef>
              <a:spcAft>
                <a:spcPts val="1200"/>
              </a:spcAft>
            </a:pPr>
            <a:r>
              <a:rPr lang="en-US" sz="2000" dirty="0" smtClean="0"/>
              <a:t>Stakeholders must </a:t>
            </a:r>
            <a:r>
              <a:rPr lang="en-US" sz="2000" dirty="0"/>
              <a:t>understand how important it is to ensure the </a:t>
            </a:r>
            <a:r>
              <a:rPr lang="en-US" sz="2000" dirty="0">
                <a:hlinkClick r:id="rId3"/>
              </a:rPr>
              <a:t>right group of leaders</a:t>
            </a:r>
            <a:r>
              <a:rPr lang="en-US" sz="2000" dirty="0"/>
              <a:t> is engaged in the governance of the BI program as a whole. </a:t>
            </a:r>
            <a:endParaRPr lang="en-US" sz="2000" dirty="0" smtClean="0"/>
          </a:p>
          <a:p>
            <a:pPr>
              <a:lnSpc>
                <a:spcPct val="90000"/>
              </a:lnSpc>
              <a:spcBef>
                <a:spcPts val="1200"/>
              </a:spcBef>
              <a:spcAft>
                <a:spcPts val="1200"/>
              </a:spcAft>
            </a:pPr>
            <a:r>
              <a:rPr lang="en-US" sz="2000" dirty="0" smtClean="0"/>
              <a:t>The </a:t>
            </a:r>
            <a:r>
              <a:rPr lang="en-US" sz="2000" dirty="0"/>
              <a:t>best data governance committees </a:t>
            </a:r>
            <a:r>
              <a:rPr lang="en-US" sz="2000" dirty="0" smtClean="0"/>
              <a:t>drive efficient</a:t>
            </a:r>
            <a:r>
              <a:rPr lang="en-US" sz="2000" dirty="0"/>
              <a:t>, equitable use of a health system’s information, and enable the organization to achieve its goals of </a:t>
            </a:r>
            <a:r>
              <a:rPr lang="en-US" sz="2000" dirty="0">
                <a:hlinkClick r:id="rId4"/>
              </a:rPr>
              <a:t>higher-quality, lower-cost care.</a:t>
            </a:r>
            <a:endParaRPr lang="en-US" sz="2000" dirty="0" smtClean="0"/>
          </a:p>
        </p:txBody>
      </p:sp>
    </p:spTree>
    <p:extLst>
      <p:ext uri="{BB962C8B-B14F-4D97-AF65-F5344CB8AC3E}">
        <p14:creationId xmlns:p14="http://schemas.microsoft.com/office/powerpoint/2010/main" val="27028565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34" y="1574262"/>
            <a:ext cx="3149638" cy="4445538"/>
          </a:xfrm>
          <a:prstGeom prst="rect">
            <a:avLst/>
          </a:prstGeom>
          <a:ln w="38100">
            <a:gradFill>
              <a:gsLst>
                <a:gs pos="0">
                  <a:schemeClr val="accent1">
                    <a:lumMod val="29000"/>
                    <a:lumOff val="71000"/>
                  </a:schemeClr>
                </a:gs>
                <a:gs pos="59000">
                  <a:schemeClr val="accent1">
                    <a:lumMod val="76000"/>
                    <a:lumOff val="24000"/>
                  </a:schemeClr>
                </a:gs>
                <a:gs pos="83000">
                  <a:schemeClr val="accent1">
                    <a:lumMod val="92000"/>
                  </a:schemeClr>
                </a:gs>
                <a:gs pos="100000">
                  <a:schemeClr val="accent1">
                    <a:lumMod val="67000"/>
                  </a:schemeClr>
                </a:gs>
              </a:gsLst>
              <a:lin ang="12000000" scaled="0"/>
            </a:gradFill>
          </a:ln>
          <a:effectLst>
            <a:outerShdw blurRad="254000" sx="102000" sy="102000" algn="ctr" rotWithShape="0">
              <a:prstClr val="black">
                <a:alpha val="30000"/>
              </a:prstClr>
            </a:outerShdw>
          </a:effectLst>
        </p:spPr>
      </p:pic>
      <p:sp>
        <p:nvSpPr>
          <p:cNvPr id="4" name="Title 3"/>
          <p:cNvSpPr>
            <a:spLocks noGrp="1"/>
          </p:cNvSpPr>
          <p:nvPr>
            <p:ph type="title"/>
          </p:nvPr>
        </p:nvSpPr>
        <p:spPr>
          <a:xfrm>
            <a:off x="676656" y="133440"/>
            <a:ext cx="8164132" cy="994118"/>
          </a:xfrm>
        </p:spPr>
        <p:txBody>
          <a:bodyPr/>
          <a:lstStyle/>
          <a:p>
            <a:r>
              <a:rPr lang="en-US" sz="3800" dirty="0"/>
              <a:t>Effective Healthcare Data Governance Is Adaptive</a:t>
            </a:r>
            <a:endParaRPr lang="en-US" sz="3800" dirty="0" smtClean="0"/>
          </a:p>
        </p:txBody>
      </p:sp>
      <p:sp>
        <p:nvSpPr>
          <p:cNvPr id="5" name="Content Placeholder 4"/>
          <p:cNvSpPr>
            <a:spLocks noGrp="1"/>
          </p:cNvSpPr>
          <p:nvPr>
            <p:ph sz="quarter" idx="11"/>
          </p:nvPr>
        </p:nvSpPr>
        <p:spPr>
          <a:xfrm>
            <a:off x="4295955" y="1532626"/>
            <a:ext cx="4140679" cy="4487174"/>
          </a:xfrm>
        </p:spPr>
        <p:txBody>
          <a:bodyPr>
            <a:normAutofit/>
          </a:bodyPr>
          <a:lstStyle/>
          <a:p>
            <a:pPr>
              <a:lnSpc>
                <a:spcPct val="90000"/>
              </a:lnSpc>
              <a:spcBef>
                <a:spcPts val="1200"/>
              </a:spcBef>
              <a:spcAft>
                <a:spcPts val="1200"/>
              </a:spcAft>
            </a:pPr>
            <a:r>
              <a:rPr lang="en-US" sz="2000" dirty="0" smtClean="0"/>
              <a:t>Few </a:t>
            </a:r>
            <a:r>
              <a:rPr lang="en-US" sz="2000" dirty="0"/>
              <a:t>health systems </a:t>
            </a:r>
            <a:r>
              <a:rPr lang="en-US" sz="2000" dirty="0" smtClean="0"/>
              <a:t>claim </a:t>
            </a:r>
            <a:r>
              <a:rPr lang="en-US" sz="2000" dirty="0"/>
              <a:t>to have figured out  effective healthcare data </a:t>
            </a:r>
            <a:r>
              <a:rPr lang="en-US" sz="2000" dirty="0" smtClean="0"/>
              <a:t>governance. </a:t>
            </a:r>
          </a:p>
          <a:p>
            <a:pPr>
              <a:lnSpc>
                <a:spcPct val="90000"/>
              </a:lnSpc>
              <a:spcBef>
                <a:spcPts val="1200"/>
              </a:spcBef>
              <a:spcAft>
                <a:spcPts val="1200"/>
              </a:spcAft>
            </a:pPr>
            <a:r>
              <a:rPr lang="en-US" sz="2000" dirty="0" smtClean="0"/>
              <a:t>One difficulty is that no </a:t>
            </a:r>
            <a:r>
              <a:rPr lang="en-US" sz="2000" dirty="0"/>
              <a:t>single template for data governance can be applied to every organization. </a:t>
            </a:r>
            <a:endParaRPr lang="en-US" sz="2000" dirty="0" smtClean="0"/>
          </a:p>
          <a:p>
            <a:pPr>
              <a:lnSpc>
                <a:spcPct val="90000"/>
              </a:lnSpc>
              <a:spcBef>
                <a:spcPts val="1200"/>
              </a:spcBef>
              <a:spcAft>
                <a:spcPts val="1200"/>
              </a:spcAft>
            </a:pPr>
            <a:r>
              <a:rPr lang="en-US" sz="2000" dirty="0" smtClean="0"/>
              <a:t>Data </a:t>
            </a:r>
            <a:r>
              <a:rPr lang="en-US" sz="2000" dirty="0"/>
              <a:t>governance approached as a rigid, idealized plan </a:t>
            </a:r>
            <a:r>
              <a:rPr lang="en-US" sz="2000" dirty="0" smtClean="0"/>
              <a:t>often </a:t>
            </a:r>
            <a:r>
              <a:rPr lang="en-US" sz="2000" dirty="0"/>
              <a:t>ends up being scrapped.</a:t>
            </a:r>
            <a:endParaRPr lang="en-US" sz="2000" dirty="0" smtClean="0"/>
          </a:p>
        </p:txBody>
      </p:sp>
    </p:spTree>
    <p:extLst>
      <p:ext uri="{BB962C8B-B14F-4D97-AF65-F5344CB8AC3E}">
        <p14:creationId xmlns:p14="http://schemas.microsoft.com/office/powerpoint/2010/main" val="31143677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107" r="-13107"/>
          <a:stretch/>
        </p:blipFill>
        <p:spPr>
          <a:xfrm>
            <a:off x="694431" y="1532626"/>
            <a:ext cx="5199321" cy="4471416"/>
          </a:xfrm>
          <a:prstGeom prst="rect">
            <a:avLst/>
          </a:prstGeom>
          <a:ln w="38100">
            <a:noFill/>
          </a:ln>
          <a:effectLst/>
        </p:spPr>
      </p:pic>
      <p:sp>
        <p:nvSpPr>
          <p:cNvPr id="4" name="Title 3"/>
          <p:cNvSpPr>
            <a:spLocks noGrp="1"/>
          </p:cNvSpPr>
          <p:nvPr>
            <p:ph type="title"/>
          </p:nvPr>
        </p:nvSpPr>
        <p:spPr>
          <a:xfrm>
            <a:off x="676656" y="133440"/>
            <a:ext cx="8164132" cy="994118"/>
          </a:xfrm>
        </p:spPr>
        <p:txBody>
          <a:bodyPr/>
          <a:lstStyle/>
          <a:p>
            <a:r>
              <a:rPr lang="en-US" sz="3800" dirty="0"/>
              <a:t>Effective Healthcare Data Governance Is Adaptive</a:t>
            </a:r>
            <a:endParaRPr lang="en-US" sz="3800" dirty="0" smtClean="0"/>
          </a:p>
        </p:txBody>
      </p:sp>
      <p:sp>
        <p:nvSpPr>
          <p:cNvPr id="5" name="Content Placeholder 4"/>
          <p:cNvSpPr>
            <a:spLocks noGrp="1"/>
          </p:cNvSpPr>
          <p:nvPr>
            <p:ph sz="quarter" idx="11"/>
          </p:nvPr>
        </p:nvSpPr>
        <p:spPr>
          <a:xfrm>
            <a:off x="4295956" y="1532626"/>
            <a:ext cx="4078108" cy="1797170"/>
          </a:xfrm>
        </p:spPr>
        <p:txBody>
          <a:bodyPr>
            <a:normAutofit/>
          </a:bodyPr>
          <a:lstStyle/>
          <a:p>
            <a:pPr>
              <a:lnSpc>
                <a:spcPct val="90000"/>
              </a:lnSpc>
              <a:spcBef>
                <a:spcPts val="1200"/>
              </a:spcBef>
            </a:pPr>
            <a:r>
              <a:rPr lang="en-US" sz="2000" dirty="0" smtClean="0"/>
              <a:t>In General there are three </a:t>
            </a:r>
            <a:r>
              <a:rPr lang="en-US" sz="2000" dirty="0"/>
              <a:t>phases of adaptive data governance that characterize successful analytics implementations.</a:t>
            </a:r>
            <a:endParaRPr lang="en-US" sz="2000" dirty="0" smtClean="0"/>
          </a:p>
        </p:txBody>
      </p:sp>
      <p:sp>
        <p:nvSpPr>
          <p:cNvPr id="6" name="Content Placeholder 4"/>
          <p:cNvSpPr txBox="1">
            <a:spLocks/>
          </p:cNvSpPr>
          <p:nvPr/>
        </p:nvSpPr>
        <p:spPr>
          <a:xfrm>
            <a:off x="4295955" y="2882078"/>
            <a:ext cx="4078108" cy="594360"/>
          </a:xfrm>
          <a:prstGeom prst="rect">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txBody>
          <a:bodyPr vert="horz" lIns="91440" tIns="91440" rIns="91440" bIns="91440" rtlCol="0" anchor="ctr">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4163" indent="-284163">
              <a:lnSpc>
                <a:spcPct val="90000"/>
              </a:lnSpc>
              <a:spcBef>
                <a:spcPts val="1200"/>
              </a:spcBef>
            </a:pPr>
            <a:r>
              <a:rPr lang="en-US" sz="1800" dirty="0"/>
              <a:t>1. The Early Stage of Healthcare Data Governance</a:t>
            </a:r>
            <a:endParaRPr lang="en-US" sz="1800" dirty="0" smtClean="0"/>
          </a:p>
        </p:txBody>
      </p:sp>
      <p:sp>
        <p:nvSpPr>
          <p:cNvPr id="7" name="Content Placeholder 4"/>
          <p:cNvSpPr txBox="1">
            <a:spLocks/>
          </p:cNvSpPr>
          <p:nvPr/>
        </p:nvSpPr>
        <p:spPr>
          <a:xfrm>
            <a:off x="4295955" y="3584326"/>
            <a:ext cx="4078108" cy="594360"/>
          </a:xfrm>
          <a:prstGeom prst="rect">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txBody>
          <a:bodyPr vert="horz" lIns="91440" tIns="91440" rIns="91440" bIns="91440" rtlCol="0" anchor="ctr">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4163" indent="-284163">
              <a:lnSpc>
                <a:spcPct val="90000"/>
              </a:lnSpc>
              <a:spcBef>
                <a:spcPts val="1200"/>
              </a:spcBef>
            </a:pPr>
            <a:r>
              <a:rPr lang="en-US" sz="1800" dirty="0" smtClean="0"/>
              <a:t>2. </a:t>
            </a:r>
            <a:r>
              <a:rPr lang="en-US" sz="1800" dirty="0"/>
              <a:t>The Mid-Term Stage of Healthcare Data Governance</a:t>
            </a:r>
            <a:endParaRPr lang="en-US" sz="1800" dirty="0" smtClean="0"/>
          </a:p>
        </p:txBody>
      </p:sp>
      <p:sp>
        <p:nvSpPr>
          <p:cNvPr id="8" name="Content Placeholder 4"/>
          <p:cNvSpPr txBox="1">
            <a:spLocks/>
          </p:cNvSpPr>
          <p:nvPr/>
        </p:nvSpPr>
        <p:spPr>
          <a:xfrm>
            <a:off x="4295955" y="4286574"/>
            <a:ext cx="4078108" cy="594360"/>
          </a:xfrm>
          <a:prstGeom prst="rect">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txBody>
          <a:bodyPr vert="horz" lIns="91440" tIns="91440" rIns="91440" bIns="91440" rtlCol="0" anchor="ctr">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4163" indent="-284163">
              <a:lnSpc>
                <a:spcPct val="90000"/>
              </a:lnSpc>
              <a:spcBef>
                <a:spcPts val="1200"/>
              </a:spcBef>
            </a:pPr>
            <a:r>
              <a:rPr lang="en-US" sz="1800" dirty="0" smtClean="0"/>
              <a:t>3. </a:t>
            </a:r>
            <a:r>
              <a:rPr lang="en-US" sz="1800" dirty="0"/>
              <a:t>The Steady State of Healthcare Data Governance</a:t>
            </a:r>
            <a:endParaRPr lang="en-US" sz="1800" dirty="0" smtClean="0"/>
          </a:p>
        </p:txBody>
      </p:sp>
    </p:spTree>
    <p:extLst>
      <p:ext uri="{BB962C8B-B14F-4D97-AF65-F5344CB8AC3E}">
        <p14:creationId xmlns:p14="http://schemas.microsoft.com/office/powerpoint/2010/main" val="7840789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27913" y="234688"/>
            <a:ext cx="6508722" cy="837152"/>
          </a:xfrm>
        </p:spPr>
        <p:txBody>
          <a:bodyPr/>
          <a:lstStyle/>
          <a:p>
            <a:r>
              <a:rPr lang="en-US" sz="3200" dirty="0" smtClean="0"/>
              <a:t>The </a:t>
            </a:r>
            <a:r>
              <a:rPr lang="en-US" sz="3200" dirty="0"/>
              <a:t>Early Stage of Healthcare Data Governance</a:t>
            </a:r>
            <a:endParaRPr lang="en-US" sz="3200" dirty="0" smtClean="0"/>
          </a:p>
        </p:txBody>
      </p:sp>
      <p:sp>
        <p:nvSpPr>
          <p:cNvPr id="5" name="Content Placeholder 4"/>
          <p:cNvSpPr>
            <a:spLocks noGrp="1"/>
          </p:cNvSpPr>
          <p:nvPr>
            <p:ph sz="quarter" idx="11"/>
          </p:nvPr>
        </p:nvSpPr>
        <p:spPr>
          <a:xfrm>
            <a:off x="700321" y="1532626"/>
            <a:ext cx="7673743" cy="1488635"/>
          </a:xfrm>
        </p:spPr>
        <p:txBody>
          <a:bodyPr>
            <a:normAutofit/>
          </a:bodyPr>
          <a:lstStyle/>
          <a:p>
            <a:pPr>
              <a:lnSpc>
                <a:spcPct val="90000"/>
              </a:lnSpc>
              <a:spcBef>
                <a:spcPts val="1200"/>
              </a:spcBef>
            </a:pPr>
            <a:r>
              <a:rPr lang="en-US" sz="2400" u="sng" dirty="0" smtClean="0"/>
              <a:t>Committee Makeup</a:t>
            </a:r>
          </a:p>
          <a:p>
            <a:pPr>
              <a:lnSpc>
                <a:spcPct val="90000"/>
              </a:lnSpc>
              <a:spcBef>
                <a:spcPts val="1200"/>
              </a:spcBef>
            </a:pPr>
            <a:r>
              <a:rPr lang="en-US" sz="2000" dirty="0" smtClean="0"/>
              <a:t>In </a:t>
            </a:r>
            <a:r>
              <a:rPr lang="en-US" sz="2000" dirty="0"/>
              <a:t>the early stages of </a:t>
            </a:r>
            <a:r>
              <a:rPr lang="en-US" sz="2000" dirty="0" smtClean="0"/>
              <a:t>planning sponsors </a:t>
            </a:r>
            <a:r>
              <a:rPr lang="en-US" sz="2000" dirty="0"/>
              <a:t>of the health system’s data governance initiative </a:t>
            </a:r>
            <a:r>
              <a:rPr lang="en-US" sz="2000" dirty="0" smtClean="0"/>
              <a:t>must </a:t>
            </a:r>
            <a:r>
              <a:rPr lang="en-US" sz="2000" dirty="0"/>
              <a:t>have some </a:t>
            </a:r>
            <a:r>
              <a:rPr lang="en-US" sz="2000" dirty="0" smtClean="0"/>
              <a:t>decision-making authority.</a:t>
            </a:r>
          </a:p>
        </p:txBody>
      </p:sp>
      <p:grpSp>
        <p:nvGrpSpPr>
          <p:cNvPr id="9" name="Group 8"/>
          <p:cNvGrpSpPr/>
          <p:nvPr/>
        </p:nvGrpSpPr>
        <p:grpSpPr>
          <a:xfrm>
            <a:off x="700321" y="261149"/>
            <a:ext cx="1112493" cy="1034596"/>
            <a:chOff x="660443" y="670654"/>
            <a:chExt cx="1112493" cy="1010293"/>
          </a:xfrm>
        </p:grpSpPr>
        <p:sp>
          <p:nvSpPr>
            <p:cNvPr id="10" name="Rectangle 9"/>
            <p:cNvSpPr/>
            <p:nvPr/>
          </p:nvSpPr>
          <p:spPr>
            <a:xfrm>
              <a:off x="660443" y="670654"/>
              <a:ext cx="1112493" cy="10102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1" name="TextBox 3"/>
            <p:cNvSpPr txBox="1"/>
            <p:nvPr/>
          </p:nvSpPr>
          <p:spPr>
            <a:xfrm>
              <a:off x="660443" y="675509"/>
              <a:ext cx="1112493" cy="184666"/>
            </a:xfrm>
            <a:prstGeom prst="rect">
              <a:avLst/>
            </a:prstGeom>
            <a:solidFill>
              <a:schemeClr val="tx2"/>
            </a:solidFill>
          </p:spPr>
          <p:txBody>
            <a:bodyPr wrap="square" lIns="0" tIns="0"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r>
                <a:rPr lang="en-US" sz="1200" b="1" cap="small" dirty="0" smtClean="0">
                  <a:solidFill>
                    <a:schemeClr val="bg1"/>
                  </a:solidFill>
                </a:rPr>
                <a:t>Three Phases</a:t>
              </a:r>
              <a:endParaRPr lang="en-US" sz="1200" b="1" cap="small" dirty="0">
                <a:solidFill>
                  <a:schemeClr val="bg1"/>
                </a:solidFill>
              </a:endParaRPr>
            </a:p>
          </p:txBody>
        </p:sp>
        <p:sp>
          <p:nvSpPr>
            <p:cNvPr id="12" name="TextBox 9"/>
            <p:cNvSpPr txBox="1"/>
            <p:nvPr/>
          </p:nvSpPr>
          <p:spPr>
            <a:xfrm>
              <a:off x="660443" y="1380689"/>
              <a:ext cx="1112493" cy="299044"/>
            </a:xfrm>
            <a:prstGeom prst="rect">
              <a:avLst/>
            </a:prstGeom>
            <a:solidFill>
              <a:schemeClr val="tx2"/>
            </a:solidFill>
          </p:spPr>
          <p:txBody>
            <a:bodyPr wrap="square" lIns="0" tIns="18288"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lnSpc>
                  <a:spcPct val="85000"/>
                </a:lnSpc>
              </a:pPr>
              <a:r>
                <a:rPr lang="en-US" sz="1100" b="1" cap="small" dirty="0" smtClean="0">
                  <a:solidFill>
                    <a:schemeClr val="bg1"/>
                  </a:solidFill>
                </a:rPr>
                <a:t>Data governance</a:t>
              </a:r>
              <a:endParaRPr lang="en-US" sz="1800" b="1" cap="small" dirty="0">
                <a:solidFill>
                  <a:schemeClr val="bg1"/>
                </a:solidFill>
              </a:endParaRPr>
            </a:p>
          </p:txBody>
        </p:sp>
        <p:sp>
          <p:nvSpPr>
            <p:cNvPr id="13" name="TextBox 12"/>
            <p:cNvSpPr txBox="1"/>
            <p:nvPr/>
          </p:nvSpPr>
          <p:spPr>
            <a:xfrm>
              <a:off x="660443" y="812030"/>
              <a:ext cx="1112493" cy="615553"/>
            </a:xfrm>
            <a:prstGeom prst="rect">
              <a:avLst/>
            </a:prstGeom>
            <a:noFill/>
          </p:spPr>
          <p:txBody>
            <a:bodyPr wrap="square" lIns="0" tIns="0" rIns="0" bIns="0" rtlCol="0">
              <a:spAutoFit/>
            </a:bodyPr>
            <a:lstStyle/>
            <a:p>
              <a:pPr algn="ctr"/>
              <a:r>
                <a:rPr lang="en-US" sz="4000" dirty="0" smtClean="0">
                  <a:solidFill>
                    <a:schemeClr val="tx2"/>
                  </a:solidFill>
                </a:rPr>
                <a:t>1</a:t>
              </a:r>
              <a:endParaRPr lang="en-US" sz="4000" dirty="0">
                <a:solidFill>
                  <a:schemeClr val="tx2"/>
                </a:solidFill>
              </a:endParaRPr>
            </a:p>
          </p:txBody>
        </p:sp>
      </p:gr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0500" y="2510597"/>
            <a:ext cx="5019013" cy="3360946"/>
          </a:xfrm>
          <a:prstGeom prst="rect">
            <a:avLst/>
          </a:prstGeom>
        </p:spPr>
      </p:pic>
      <p:sp>
        <p:nvSpPr>
          <p:cNvPr id="14" name="Content Placeholder 4"/>
          <p:cNvSpPr txBox="1">
            <a:spLocks/>
          </p:cNvSpPr>
          <p:nvPr/>
        </p:nvSpPr>
        <p:spPr>
          <a:xfrm>
            <a:off x="700320" y="2773283"/>
            <a:ext cx="3507695" cy="1488635"/>
          </a:xfrm>
          <a:prstGeom prst="rect">
            <a:avLst/>
          </a:prstGeom>
        </p:spPr>
        <p:txBody>
          <a:bodyPr vert="horz" lIns="0" tIns="0" rIns="0" bIns="0" rtlCol="0">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90000"/>
              </a:lnSpc>
              <a:spcBef>
                <a:spcPts val="1200"/>
              </a:spcBef>
            </a:pPr>
            <a:r>
              <a:rPr lang="en-US" sz="2000" dirty="0"/>
              <a:t>Ideally, these leaders </a:t>
            </a:r>
            <a:r>
              <a:rPr lang="en-US" sz="2000" dirty="0" smtClean="0"/>
              <a:t>have </a:t>
            </a:r>
            <a:r>
              <a:rPr lang="en-US" sz="2000" dirty="0"/>
              <a:t>a passion for using data, and </a:t>
            </a:r>
            <a:r>
              <a:rPr lang="en-US" sz="2000" dirty="0" smtClean="0"/>
              <a:t>are </a:t>
            </a:r>
            <a:r>
              <a:rPr lang="en-US" sz="2000" dirty="0"/>
              <a:t>generally described as being both exciting and decisive. </a:t>
            </a:r>
            <a:endParaRPr lang="en-US" sz="2000" dirty="0" smtClean="0"/>
          </a:p>
          <a:p>
            <a:pPr>
              <a:lnSpc>
                <a:spcPct val="90000"/>
              </a:lnSpc>
              <a:spcBef>
                <a:spcPts val="1200"/>
              </a:spcBef>
            </a:pPr>
            <a:r>
              <a:rPr lang="en-US" sz="2000" dirty="0" smtClean="0"/>
              <a:t>They </a:t>
            </a:r>
            <a:r>
              <a:rPr lang="en-US" sz="2000" dirty="0"/>
              <a:t>may be executives, directors, influential managers in the quality department, nurses, or </a:t>
            </a:r>
            <a:r>
              <a:rPr lang="en-US" sz="2000" dirty="0" smtClean="0"/>
              <a:t>physicians.</a:t>
            </a:r>
          </a:p>
        </p:txBody>
      </p:sp>
    </p:spTree>
    <p:extLst>
      <p:ext uri="{BB962C8B-B14F-4D97-AF65-F5344CB8AC3E}">
        <p14:creationId xmlns:p14="http://schemas.microsoft.com/office/powerpoint/2010/main" val="24479708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27913" y="234688"/>
            <a:ext cx="6508722" cy="837152"/>
          </a:xfrm>
        </p:spPr>
        <p:txBody>
          <a:bodyPr/>
          <a:lstStyle/>
          <a:p>
            <a:r>
              <a:rPr lang="en-US" sz="3200" dirty="0" smtClean="0"/>
              <a:t>The </a:t>
            </a:r>
            <a:r>
              <a:rPr lang="en-US" sz="3200" dirty="0"/>
              <a:t>Early Stage of Healthcare Data Governance</a:t>
            </a:r>
            <a:endParaRPr lang="en-US" sz="3200" dirty="0" smtClean="0"/>
          </a:p>
        </p:txBody>
      </p:sp>
      <p:sp>
        <p:nvSpPr>
          <p:cNvPr id="5" name="Content Placeholder 4"/>
          <p:cNvSpPr>
            <a:spLocks noGrp="1"/>
          </p:cNvSpPr>
          <p:nvPr>
            <p:ph sz="quarter" idx="11"/>
          </p:nvPr>
        </p:nvSpPr>
        <p:spPr>
          <a:xfrm>
            <a:off x="700321" y="1532626"/>
            <a:ext cx="7673743" cy="1488635"/>
          </a:xfrm>
        </p:spPr>
        <p:txBody>
          <a:bodyPr>
            <a:normAutofit/>
          </a:bodyPr>
          <a:lstStyle/>
          <a:p>
            <a:pPr>
              <a:lnSpc>
                <a:spcPct val="90000"/>
              </a:lnSpc>
              <a:spcBef>
                <a:spcPts val="1200"/>
              </a:spcBef>
            </a:pPr>
            <a:r>
              <a:rPr lang="en-US" sz="2400" u="sng" dirty="0" smtClean="0"/>
              <a:t>Committee Focus</a:t>
            </a:r>
          </a:p>
          <a:p>
            <a:pPr>
              <a:lnSpc>
                <a:spcPct val="90000"/>
              </a:lnSpc>
              <a:spcBef>
                <a:spcPts val="1200"/>
              </a:spcBef>
            </a:pPr>
            <a:r>
              <a:rPr lang="en-US" sz="2000" dirty="0" smtClean="0"/>
              <a:t>Some </a:t>
            </a:r>
            <a:r>
              <a:rPr lang="en-US" sz="2000" dirty="0"/>
              <a:t>of the most important questions this group will address </a:t>
            </a:r>
            <a:r>
              <a:rPr lang="en-US" sz="2000" dirty="0" smtClean="0"/>
              <a:t>are: </a:t>
            </a:r>
            <a:endParaRPr lang="en-US" sz="2000" i="1" dirty="0" smtClean="0"/>
          </a:p>
        </p:txBody>
      </p:sp>
      <p:grpSp>
        <p:nvGrpSpPr>
          <p:cNvPr id="9" name="Group 8"/>
          <p:cNvGrpSpPr/>
          <p:nvPr/>
        </p:nvGrpSpPr>
        <p:grpSpPr>
          <a:xfrm>
            <a:off x="700321" y="261149"/>
            <a:ext cx="1112493" cy="1034596"/>
            <a:chOff x="660443" y="670654"/>
            <a:chExt cx="1112493" cy="1010293"/>
          </a:xfrm>
        </p:grpSpPr>
        <p:sp>
          <p:nvSpPr>
            <p:cNvPr id="10" name="Rectangle 9"/>
            <p:cNvSpPr/>
            <p:nvPr/>
          </p:nvSpPr>
          <p:spPr>
            <a:xfrm>
              <a:off x="660443" y="670654"/>
              <a:ext cx="1112493" cy="10102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1" name="TextBox 3"/>
            <p:cNvSpPr txBox="1"/>
            <p:nvPr/>
          </p:nvSpPr>
          <p:spPr>
            <a:xfrm>
              <a:off x="660443" y="675509"/>
              <a:ext cx="1112493" cy="184666"/>
            </a:xfrm>
            <a:prstGeom prst="rect">
              <a:avLst/>
            </a:prstGeom>
            <a:solidFill>
              <a:schemeClr val="tx2"/>
            </a:solidFill>
          </p:spPr>
          <p:txBody>
            <a:bodyPr wrap="square" lIns="0" tIns="0"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r>
                <a:rPr lang="en-US" sz="1200" b="1" cap="small" dirty="0" smtClean="0">
                  <a:solidFill>
                    <a:schemeClr val="bg1"/>
                  </a:solidFill>
                </a:rPr>
                <a:t>Three Phases</a:t>
              </a:r>
              <a:endParaRPr lang="en-US" sz="1200" b="1" cap="small" dirty="0">
                <a:solidFill>
                  <a:schemeClr val="bg1"/>
                </a:solidFill>
              </a:endParaRPr>
            </a:p>
          </p:txBody>
        </p:sp>
        <p:sp>
          <p:nvSpPr>
            <p:cNvPr id="12" name="TextBox 9"/>
            <p:cNvSpPr txBox="1"/>
            <p:nvPr/>
          </p:nvSpPr>
          <p:spPr>
            <a:xfrm>
              <a:off x="660443" y="1380689"/>
              <a:ext cx="1112493" cy="299044"/>
            </a:xfrm>
            <a:prstGeom prst="rect">
              <a:avLst/>
            </a:prstGeom>
            <a:solidFill>
              <a:schemeClr val="tx2"/>
            </a:solidFill>
          </p:spPr>
          <p:txBody>
            <a:bodyPr wrap="square" lIns="0" tIns="18288" rIns="0" bIns="0" rtlCol="0">
              <a:spAutoFit/>
            </a:bodyPr>
            <a:lstStyle>
              <a:defPPr>
                <a:defRPr lang="en-GB"/>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a:lstStyle>
            <a:p>
              <a:pPr algn="ctr">
                <a:lnSpc>
                  <a:spcPct val="85000"/>
                </a:lnSpc>
              </a:pPr>
              <a:r>
                <a:rPr lang="en-US" sz="1100" b="1" cap="small" dirty="0" smtClean="0">
                  <a:solidFill>
                    <a:schemeClr val="bg1"/>
                  </a:solidFill>
                </a:rPr>
                <a:t>Data governance</a:t>
              </a:r>
              <a:endParaRPr lang="en-US" sz="1800" b="1" cap="small" dirty="0">
                <a:solidFill>
                  <a:schemeClr val="bg1"/>
                </a:solidFill>
              </a:endParaRPr>
            </a:p>
          </p:txBody>
        </p:sp>
        <p:sp>
          <p:nvSpPr>
            <p:cNvPr id="13" name="TextBox 12"/>
            <p:cNvSpPr txBox="1"/>
            <p:nvPr/>
          </p:nvSpPr>
          <p:spPr>
            <a:xfrm>
              <a:off x="660443" y="812030"/>
              <a:ext cx="1112493" cy="615553"/>
            </a:xfrm>
            <a:prstGeom prst="rect">
              <a:avLst/>
            </a:prstGeom>
            <a:noFill/>
          </p:spPr>
          <p:txBody>
            <a:bodyPr wrap="square" lIns="0" tIns="0" rIns="0" bIns="0" rtlCol="0">
              <a:spAutoFit/>
            </a:bodyPr>
            <a:lstStyle/>
            <a:p>
              <a:pPr algn="ctr"/>
              <a:r>
                <a:rPr lang="en-US" sz="4000" dirty="0" smtClean="0">
                  <a:solidFill>
                    <a:schemeClr val="tx2"/>
                  </a:solidFill>
                </a:rPr>
                <a:t>1</a:t>
              </a:r>
              <a:endParaRPr lang="en-US" sz="4000" dirty="0">
                <a:solidFill>
                  <a:schemeClr val="tx2"/>
                </a:solidFill>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20" y="2400935"/>
            <a:ext cx="3560962" cy="3618865"/>
          </a:xfrm>
          <a:prstGeom prst="rect">
            <a:avLst/>
          </a:prstGeom>
        </p:spPr>
      </p:pic>
      <p:sp>
        <p:nvSpPr>
          <p:cNvPr id="14" name="Content Placeholder 4"/>
          <p:cNvSpPr txBox="1">
            <a:spLocks/>
          </p:cNvSpPr>
          <p:nvPr/>
        </p:nvSpPr>
        <p:spPr>
          <a:xfrm>
            <a:off x="4467225" y="2428322"/>
            <a:ext cx="4286158" cy="3220556"/>
          </a:xfrm>
          <a:prstGeom prst="rect">
            <a:avLst/>
          </a:prstGeom>
        </p:spPr>
        <p:txBody>
          <a:bodyPr vert="horz" lIns="0" tIns="0" rIns="0" bIns="0" rtlCol="0">
            <a:noAutofit/>
          </a:bodyPr>
          <a:lstStyle>
            <a:lvl1pPr marL="0" indent="0" algn="l" defTabSz="685800" rtl="0" eaLnBrk="1" latinLnBrk="0" hangingPunct="1">
              <a:lnSpc>
                <a:spcPct val="100000"/>
              </a:lnSpc>
              <a:spcBef>
                <a:spcPts val="1800"/>
              </a:spcBef>
              <a:spcAft>
                <a:spcPts val="0"/>
              </a:spcAft>
              <a:buClrTx/>
              <a:buSzPct val="90000"/>
              <a:buFontTx/>
              <a:buNone/>
              <a:defRPr sz="2600" kern="1200">
                <a:solidFill>
                  <a:schemeClr val="tx2"/>
                </a:solidFill>
                <a:latin typeface="+mn-lt"/>
                <a:ea typeface="+mn-ea"/>
                <a:cs typeface="Arial"/>
              </a:defRPr>
            </a:lvl1pPr>
            <a:lvl2pPr marL="603504" indent="-301752" algn="l" defTabSz="685800" rtl="0" eaLnBrk="1" latinLnBrk="0" hangingPunct="1">
              <a:lnSpc>
                <a:spcPct val="100000"/>
              </a:lnSpc>
              <a:spcBef>
                <a:spcPts val="900"/>
              </a:spcBef>
              <a:spcAft>
                <a:spcPts val="0"/>
              </a:spcAft>
              <a:buClr>
                <a:schemeClr val="tx2"/>
              </a:buClr>
              <a:buSzPct val="80000"/>
              <a:buFont typeface="Arial" panose="020B0604020202020204" pitchFamily="34" charset="0"/>
              <a:buChar char="●"/>
              <a:tabLst/>
              <a:defRPr sz="2200" kern="1200">
                <a:solidFill>
                  <a:schemeClr val="tx1"/>
                </a:solidFill>
                <a:latin typeface="+mn-lt"/>
                <a:ea typeface="+mn-ea"/>
                <a:cs typeface="Arial"/>
              </a:defRPr>
            </a:lvl2pPr>
            <a:lvl3pPr marL="868680" indent="-256032" algn="l" defTabSz="685800" rtl="0" eaLnBrk="1" latinLnBrk="0" hangingPunct="1">
              <a:lnSpc>
                <a:spcPct val="100000"/>
              </a:lnSpc>
              <a:spcBef>
                <a:spcPts val="800"/>
              </a:spcBef>
              <a:spcAft>
                <a:spcPts val="0"/>
              </a:spcAft>
              <a:buClr>
                <a:schemeClr val="tx2"/>
              </a:buClr>
              <a:buFont typeface="Arial" pitchFamily="34" charset="0"/>
              <a:buChar char="‒"/>
              <a:defRPr sz="1800" kern="1200">
                <a:solidFill>
                  <a:schemeClr val="tx1"/>
                </a:solidFill>
                <a:latin typeface="+mn-lt"/>
                <a:ea typeface="+mn-ea"/>
                <a:cs typeface="Arial"/>
              </a:defRPr>
            </a:lvl3pPr>
            <a:lvl4pPr marL="1115568" indent="-237744" algn="l" defTabSz="685800" rtl="0" eaLnBrk="1" latinLnBrk="0" hangingPunct="1">
              <a:lnSpc>
                <a:spcPct val="100000"/>
              </a:lnSpc>
              <a:spcBef>
                <a:spcPts val="700"/>
              </a:spcBef>
              <a:spcAft>
                <a:spcPts val="0"/>
              </a:spcAft>
              <a:buClr>
                <a:schemeClr val="tx2"/>
              </a:buClr>
              <a:buFont typeface="Arial" pitchFamily="34" charset="0"/>
              <a:buChar char="»"/>
              <a:defRPr sz="1600" kern="1200">
                <a:solidFill>
                  <a:schemeClr val="tx1"/>
                </a:solidFill>
                <a:latin typeface="+mn-lt"/>
                <a:ea typeface="+mn-ea"/>
                <a:cs typeface="Arial"/>
              </a:defRPr>
            </a:lvl4pPr>
            <a:lvl5pPr marL="1353312" indent="-210312" algn="l" defTabSz="685800" rtl="0" eaLnBrk="1" latinLnBrk="0" hangingPunct="1">
              <a:lnSpc>
                <a:spcPct val="100000"/>
              </a:lnSpc>
              <a:spcBef>
                <a:spcPts val="600"/>
              </a:spcBef>
              <a:spcAft>
                <a:spcPts val="0"/>
              </a:spcAft>
              <a:buClr>
                <a:schemeClr val="tx2"/>
              </a:buClr>
              <a:buFont typeface="Calibri"/>
              <a:buChar char="•"/>
              <a:defRPr sz="1400" kern="1200">
                <a:solidFill>
                  <a:schemeClr val="tx1"/>
                </a:solidFill>
                <a:latin typeface="+mn-lt"/>
                <a:ea typeface="+mn-ea"/>
                <a:cs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90000"/>
              </a:lnSpc>
              <a:spcBef>
                <a:spcPts val="1200"/>
              </a:spcBef>
            </a:pPr>
            <a:r>
              <a:rPr lang="en-US" sz="2000" i="1" dirty="0"/>
              <a:t>Where should </a:t>
            </a:r>
            <a:r>
              <a:rPr lang="en-US" sz="2000" i="1" dirty="0" smtClean="0"/>
              <a:t>the initiative begin? </a:t>
            </a:r>
          </a:p>
          <a:p>
            <a:pPr>
              <a:lnSpc>
                <a:spcPct val="90000"/>
              </a:lnSpc>
              <a:spcBef>
                <a:spcPts val="1200"/>
              </a:spcBef>
            </a:pPr>
            <a:r>
              <a:rPr lang="en-US" sz="2000" i="1" dirty="0" smtClean="0"/>
              <a:t>Where should resources focus?</a:t>
            </a:r>
          </a:p>
          <a:p>
            <a:pPr>
              <a:lnSpc>
                <a:spcPct val="90000"/>
              </a:lnSpc>
              <a:spcBef>
                <a:spcPts val="1200"/>
              </a:spcBef>
            </a:pPr>
            <a:r>
              <a:rPr lang="en-US" sz="2000" dirty="0" smtClean="0"/>
              <a:t>The committee’s first </a:t>
            </a:r>
            <a:r>
              <a:rPr lang="en-US" sz="2000" dirty="0"/>
              <a:t>role will be to keep the peace, and </a:t>
            </a:r>
            <a:r>
              <a:rPr lang="en-US" sz="2000" dirty="0" smtClean="0"/>
              <a:t>ensure </a:t>
            </a:r>
            <a:r>
              <a:rPr lang="en-US" sz="2000" dirty="0"/>
              <a:t>everyone </a:t>
            </a:r>
            <a:r>
              <a:rPr lang="en-US" sz="2000" dirty="0" smtClean="0"/>
              <a:t>impacted understands the priority.</a:t>
            </a:r>
          </a:p>
          <a:p>
            <a:pPr>
              <a:lnSpc>
                <a:spcPct val="90000"/>
              </a:lnSpc>
              <a:spcBef>
                <a:spcPts val="1200"/>
              </a:spcBef>
            </a:pPr>
            <a:r>
              <a:rPr lang="en-US" sz="2000" dirty="0" smtClean="0"/>
              <a:t>They must </a:t>
            </a:r>
            <a:r>
              <a:rPr lang="en-US" sz="2000" dirty="0"/>
              <a:t>protect the integrity of the </a:t>
            </a:r>
            <a:r>
              <a:rPr lang="en-US" sz="2000" dirty="0" smtClean="0"/>
              <a:t>initiative to </a:t>
            </a:r>
            <a:r>
              <a:rPr lang="en-US" sz="2000" dirty="0"/>
              <a:t>drive real quality and cost improvement.</a:t>
            </a:r>
            <a:endParaRPr lang="en-US" sz="2000" dirty="0" smtClean="0"/>
          </a:p>
        </p:txBody>
      </p:sp>
    </p:spTree>
    <p:extLst>
      <p:ext uri="{BB962C8B-B14F-4D97-AF65-F5344CB8AC3E}">
        <p14:creationId xmlns:p14="http://schemas.microsoft.com/office/powerpoint/2010/main" val="1537989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Health Catalyst 2014">
  <a:themeElements>
    <a:clrScheme name="HC - Blue Hyperlink">
      <a:dk1>
        <a:srgbClr val="404040"/>
      </a:dk1>
      <a:lt1>
        <a:sysClr val="window" lastClr="FFFFFF"/>
      </a:lt1>
      <a:dk2>
        <a:srgbClr val="0E6E9C"/>
      </a:dk2>
      <a:lt2>
        <a:srgbClr val="6D6E71"/>
      </a:lt2>
      <a:accent1>
        <a:srgbClr val="00AEEF"/>
      </a:accent1>
      <a:accent2>
        <a:srgbClr val="2A9A35"/>
      </a:accent2>
      <a:accent3>
        <a:srgbClr val="E46C0A"/>
      </a:accent3>
      <a:accent4>
        <a:srgbClr val="EE9C08"/>
      </a:accent4>
      <a:accent5>
        <a:srgbClr val="562585"/>
      </a:accent5>
      <a:accent6>
        <a:srgbClr val="9E0000"/>
      </a:accent6>
      <a:hlink>
        <a:srgbClr val="0082DC"/>
      </a:hlink>
      <a:folHlink>
        <a:srgbClr val="008AF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Health Catalyst Template 2013" id="{E8585DB9-073A-4304-970A-CC1E004A2C12}" vid="{57C1E340-B57A-4E85-B507-A2D0D59A4011}"/>
    </a:ext>
  </a:extLst>
</a:theme>
</file>

<file path=ppt/theme/theme2.xml><?xml version="1.0" encoding="utf-8"?>
<a:theme xmlns:a="http://schemas.openxmlformats.org/drawingml/2006/main" name="Health Catalyst Template 2013-1">
  <a:themeElements>
    <a:clrScheme name="Custom 2">
      <a:dk1>
        <a:srgbClr val="404040"/>
      </a:dk1>
      <a:lt1>
        <a:sysClr val="window" lastClr="FFFFFF"/>
      </a:lt1>
      <a:dk2>
        <a:srgbClr val="0E6E9C"/>
      </a:dk2>
      <a:lt2>
        <a:srgbClr val="6D6E71"/>
      </a:lt2>
      <a:accent1>
        <a:srgbClr val="00AEEF"/>
      </a:accent1>
      <a:accent2>
        <a:srgbClr val="2A9A35"/>
      </a:accent2>
      <a:accent3>
        <a:srgbClr val="E46C0A"/>
      </a:accent3>
      <a:accent4>
        <a:srgbClr val="EE9C08"/>
      </a:accent4>
      <a:accent5>
        <a:srgbClr val="562585"/>
      </a:accent5>
      <a:accent6>
        <a:srgbClr val="9E0000"/>
      </a:accent6>
      <a:hlink>
        <a:srgbClr val="0A5275"/>
      </a:hlink>
      <a:folHlink>
        <a:srgbClr val="9E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HC Template 2013 v7.potx" id="{C4B5BA94-0468-488F-94D8-91E464ACC684}" vid="{5717C515-7CD9-4E8C-BDA1-B0E59B0D7F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Health Catalyst 2014.potx</Template>
  <TotalTime>2191</TotalTime>
  <Words>1489</Words>
  <Application>Microsoft Macintosh PowerPoint</Application>
  <PresentationFormat>On-screen Show (4:3)</PresentationFormat>
  <Paragraphs>125</Paragraphs>
  <Slides>20</Slides>
  <Notes>0</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Health Catalyst 2014</vt:lpstr>
      <vt:lpstr>Health Catalyst Template 2013-1</vt:lpstr>
      <vt:lpstr>3 Phases of Healthcare Data Governance in Analytics By Mike Doyle</vt:lpstr>
      <vt:lpstr>Healthcare Data Governance</vt:lpstr>
      <vt:lpstr>What Data Governance Is</vt:lpstr>
      <vt:lpstr>What Data Governance Is</vt:lpstr>
      <vt:lpstr>What Data Governance Is</vt:lpstr>
      <vt:lpstr>Effective Healthcare Data Governance Is Adaptive</vt:lpstr>
      <vt:lpstr>Effective Healthcare Data Governance Is Adaptive</vt:lpstr>
      <vt:lpstr>The Early Stage of Healthcare Data Governance</vt:lpstr>
      <vt:lpstr>The Early Stage of Healthcare Data Governance</vt:lpstr>
      <vt:lpstr>The Mid-Term Stage of Healthcare Data Governance</vt:lpstr>
      <vt:lpstr>The Mid-Term Stage of Healthcare Data Governance</vt:lpstr>
      <vt:lpstr>The Steady State of Healthcare Data Governance</vt:lpstr>
      <vt:lpstr>The Steady State of Healthcare Data Governance</vt:lpstr>
      <vt:lpstr>The Steady State of Healthcare Data Governance</vt:lpstr>
      <vt:lpstr>The Steady State of Healthcare Data Governance</vt:lpstr>
      <vt:lpstr>How to Know If Healthcare Data Governance is Working</vt:lpstr>
      <vt:lpstr>How to Know If Healthcare Data Governance is Working</vt:lpstr>
      <vt:lpstr>More about this topic</vt:lpstr>
      <vt:lpstr>For more information:</vt:lpstr>
      <vt:lpstr>Other Clinical Quality Improvement 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Jared Crapo</dc:creator>
  <cp:lastModifiedBy>David Mason</cp:lastModifiedBy>
  <cp:revision>177</cp:revision>
  <cp:lastPrinted>2010-10-05T14:07:50Z</cp:lastPrinted>
  <dcterms:created xsi:type="dcterms:W3CDTF">2013-04-25T20:00:10Z</dcterms:created>
  <dcterms:modified xsi:type="dcterms:W3CDTF">2014-10-16T19:53:23Z</dcterms:modified>
</cp:coreProperties>
</file>